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2"/>
  </p:notesMasterIdLst>
  <p:handoutMasterIdLst>
    <p:handoutMasterId r:id="rId23"/>
  </p:handoutMasterIdLst>
  <p:sldIdLst>
    <p:sldId id="952" r:id="rId2"/>
    <p:sldId id="1009" r:id="rId3"/>
    <p:sldId id="1015" r:id="rId4"/>
    <p:sldId id="1017" r:id="rId5"/>
    <p:sldId id="999" r:id="rId6"/>
    <p:sldId id="1006" r:id="rId7"/>
    <p:sldId id="1016" r:id="rId8"/>
    <p:sldId id="949" r:id="rId9"/>
    <p:sldId id="950" r:id="rId10"/>
    <p:sldId id="1013" r:id="rId11"/>
    <p:sldId id="1005" r:id="rId12"/>
    <p:sldId id="1011" r:id="rId13"/>
    <p:sldId id="993" r:id="rId14"/>
    <p:sldId id="1014" r:id="rId15"/>
    <p:sldId id="1007" r:id="rId16"/>
    <p:sldId id="969" r:id="rId17"/>
    <p:sldId id="987" r:id="rId18"/>
    <p:sldId id="990" r:id="rId19"/>
    <p:sldId id="1010" r:id="rId20"/>
    <p:sldId id="907" r:id="rId21"/>
  </p:sldIdLst>
  <p:sldSz cx="9144000" cy="6858000" type="screen4x3"/>
  <p:notesSz cx="6681788" cy="98123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1">
          <p15:clr>
            <a:srgbClr val="A4A3A4"/>
          </p15:clr>
        </p15:guide>
        <p15:guide id="2" pos="21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796B4"/>
    <a:srgbClr val="800000"/>
    <a:srgbClr val="990000"/>
    <a:srgbClr val="002828"/>
    <a:srgbClr val="002864"/>
    <a:srgbClr val="002D64"/>
    <a:srgbClr val="002A54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139" autoAdjust="0"/>
  </p:normalViewPr>
  <p:slideViewPr>
    <p:cSldViewPr showGuides="1">
      <p:cViewPr varScale="1">
        <p:scale>
          <a:sx n="102" d="100"/>
          <a:sy n="102" d="100"/>
        </p:scale>
        <p:origin x="1068" y="11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3216" y="-67"/>
      </p:cViewPr>
      <p:guideLst>
        <p:guide orient="horz" pos="3091"/>
        <p:guide pos="21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4.wmf"/><Relationship Id="rId2" Type="http://schemas.openxmlformats.org/officeDocument/2006/relationships/image" Target="../media/image3.emf"/><Relationship Id="rId1" Type="http://schemas.openxmlformats.org/officeDocument/2006/relationships/image" Target="../media/image11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t" anchorCtr="0" compatLnSpc="1">
            <a:prstTxWarp prst="textNoShape">
              <a:avLst/>
            </a:prstTxWarp>
          </a:bodyPr>
          <a:lstStyle>
            <a:lvl1pPr algn="l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7775" y="0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t" anchorCtr="0" compatLnSpc="1">
            <a:prstTxWarp prst="textNoShape">
              <a:avLst/>
            </a:prstTxWarp>
          </a:bodyPr>
          <a:lstStyle>
            <a:lvl1pPr algn="r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8625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b" anchorCtr="0" compatLnSpc="1">
            <a:prstTxWarp prst="textNoShape">
              <a:avLst/>
            </a:prstTxWarp>
          </a:bodyPr>
          <a:lstStyle>
            <a:lvl1pPr algn="l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7775" y="9318625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b" anchorCtr="0" compatLnSpc="1">
            <a:prstTxWarp prst="textNoShape">
              <a:avLst/>
            </a:prstTxWarp>
          </a:bodyPr>
          <a:lstStyle>
            <a:lvl1pPr algn="r" defTabSz="903720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96B40F-F9F6-418F-AA4A-384C82B284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66536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t" anchorCtr="0" compatLnSpc="1">
            <a:prstTxWarp prst="textNoShape">
              <a:avLst/>
            </a:prstTxWarp>
          </a:bodyPr>
          <a:lstStyle>
            <a:lvl1pPr algn="l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7775" y="0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t" anchorCtr="0" compatLnSpc="1">
            <a:prstTxWarp prst="textNoShape">
              <a:avLst/>
            </a:prstTxWarp>
          </a:bodyPr>
          <a:lstStyle>
            <a:lvl1pPr algn="r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5013"/>
            <a:ext cx="49101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60900"/>
            <a:ext cx="4900612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8625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b" anchorCtr="0" compatLnSpc="1">
            <a:prstTxWarp prst="textNoShape">
              <a:avLst/>
            </a:prstTxWarp>
          </a:bodyPr>
          <a:lstStyle>
            <a:lvl1pPr algn="l" defTabSz="903891" eaLnBrk="1" hangingPunct="1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7775" y="9318625"/>
            <a:ext cx="28940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8" tIns="45234" rIns="90468" bIns="45234" numCol="1" anchor="b" anchorCtr="0" compatLnSpc="1">
            <a:prstTxWarp prst="textNoShape">
              <a:avLst/>
            </a:prstTxWarp>
          </a:bodyPr>
          <a:lstStyle>
            <a:lvl1pPr algn="r" defTabSz="903720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FC1A711-044B-40F2-B89C-1BF35D4FC4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958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DE6A36B-72EE-497C-AE54-0E9737DE4058}" type="slidenum">
              <a:rPr lang="ru-RU" altLang="ru-RU" sz="1300" smtClean="0"/>
              <a:pPr>
                <a:spcBef>
                  <a:spcPct val="0"/>
                </a:spcBef>
              </a:pPr>
              <a:t>1</a:t>
            </a:fld>
            <a:endParaRPr lang="ru-RU" altLang="ru-RU" sz="13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376498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458E8CA-4019-4720-B86A-D0C6711D4890}" type="slidenum">
              <a:rPr lang="ru-RU" altLang="ru-RU" sz="1300" smtClean="0"/>
              <a:pPr>
                <a:spcBef>
                  <a:spcPct val="0"/>
                </a:spcBef>
              </a:pPr>
              <a:t>10</a:t>
            </a:fld>
            <a:endParaRPr lang="ru-RU" altLang="ru-RU" sz="1300" smtClean="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43338" y="9428163"/>
            <a:ext cx="29384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 anchor="b"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301B48-0897-4956-B952-7F07EC259A01}" type="slidenum">
              <a:rPr lang="ru-RU" altLang="ru-RU" sz="1300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 sz="13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4112" cy="3722687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/>
          <a:lstStyle/>
          <a:p>
            <a:pPr eaLnBrk="1" hangingPunct="1"/>
            <a:endParaRPr lang="en-US" altLang="ru-RU" sz="16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1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3288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3288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3288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3288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7F91F6-BCE8-4D22-8D40-F5089A12AF0D}" type="slidenum">
              <a:rPr lang="ru-RU" altLang="ru-RU" sz="1300" smtClean="0">
                <a:latin typeface="Times New Roman" panose="02020603050405020304" pitchFamily="18" charset="0"/>
              </a:rPr>
              <a:pPr/>
              <a:t>11</a:t>
            </a:fld>
            <a:endParaRPr lang="ru-RU" altLang="ru-RU" sz="1300" smtClean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30089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766E36-33DA-4B54-B3A5-4637A3DB724E}" type="slidenum">
              <a:rPr lang="ru-RU" altLang="ru-RU" sz="1300" smtClean="0"/>
              <a:pPr>
                <a:spcBef>
                  <a:spcPct val="0"/>
                </a:spcBef>
              </a:pPr>
              <a:t>12</a:t>
            </a:fld>
            <a:endParaRPr lang="ru-RU" altLang="ru-RU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099239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3EAC46-C746-4903-B89D-5E235C628DDB}" type="slidenum">
              <a:rPr lang="ru-RU" altLang="ru-RU" sz="1300" smtClean="0"/>
              <a:pPr>
                <a:spcBef>
                  <a:spcPct val="0"/>
                </a:spcBef>
              </a:pPr>
              <a:t>13</a:t>
            </a:fld>
            <a:endParaRPr lang="ru-RU" altLang="ru-RU" sz="13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746305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A6A103-9BE5-4E85-B616-D3C9CADFCFD8}" type="slidenum">
              <a:rPr lang="ru-RU" altLang="ru-RU" sz="1300" smtClean="0"/>
              <a:pPr>
                <a:spcBef>
                  <a:spcPct val="0"/>
                </a:spcBef>
              </a:pPr>
              <a:t>14</a:t>
            </a:fld>
            <a:endParaRPr lang="ru-RU" altLang="ru-RU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524159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E6014C-2BA0-42E8-A189-AB0A523BC637}" type="slidenum">
              <a:rPr lang="ru-RU" altLang="ru-RU" sz="1300" smtClean="0"/>
              <a:pPr>
                <a:spcBef>
                  <a:spcPct val="0"/>
                </a:spcBef>
              </a:pPr>
              <a:t>15</a:t>
            </a:fld>
            <a:endParaRPr lang="ru-RU" altLang="ru-RU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z="16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938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EC5CAE-6341-44D3-ADD2-70231CF0FE10}" type="slidenum">
              <a:rPr lang="ru-RU" altLang="ru-RU" sz="1300" smtClean="0"/>
              <a:pPr>
                <a:spcBef>
                  <a:spcPct val="0"/>
                </a:spcBef>
              </a:pPr>
              <a:t>16</a:t>
            </a:fld>
            <a:endParaRPr lang="ru-RU" altLang="ru-RU" sz="13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z="16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18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9032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D6176B-8B75-4CC2-BF5B-1BC888FBA8A8}" type="slidenum">
              <a:rPr lang="ru-RU" altLang="ru-RU" sz="1300" smtClean="0"/>
              <a:pPr>
                <a:spcBef>
                  <a:spcPct val="0"/>
                </a:spcBef>
              </a:pPr>
              <a:t>17</a:t>
            </a:fld>
            <a:endParaRPr lang="ru-RU" altLang="ru-RU" sz="13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z="16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055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53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53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6E5A46-5CFD-4D42-9CBC-B8FF4E9AE3C8}" type="slidenum">
              <a:rPr lang="ru-RU" altLang="ru-RU" sz="1300" smtClean="0"/>
              <a:pPr>
                <a:spcBef>
                  <a:spcPct val="0"/>
                </a:spcBef>
              </a:pPr>
              <a:t>18</a:t>
            </a:fld>
            <a:endParaRPr lang="ru-RU" altLang="ru-RU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4178981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787775" y="9318625"/>
            <a:ext cx="28940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8" tIns="45234" rIns="90468" bIns="45234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fld id="{37BA07F9-CA7A-4A71-B0D2-69150204C033}" type="slidenum">
              <a:rPr lang="ru-RU" altLang="ru-RU" sz="1300"/>
              <a:pPr algn="r" eaLnBrk="1" hangingPunct="1">
                <a:spcBef>
                  <a:spcPct val="0"/>
                </a:spcBef>
                <a:buFont typeface="Wingdings" panose="05000000000000000000" pitchFamily="2" charset="2"/>
                <a:buNone/>
              </a:pPr>
              <a:t>2</a:t>
            </a:fld>
            <a:endParaRPr lang="ru-RU" altLang="ru-RU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14355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C291A7-1387-4BC3-8CD9-AC38FD65F5CB}" type="slidenum">
              <a:rPr lang="ru-RU" altLang="ru-RU" sz="1300" smtClean="0"/>
              <a:pPr>
                <a:spcBef>
                  <a:spcPct val="0"/>
                </a:spcBef>
              </a:pPr>
              <a:t>3</a:t>
            </a:fld>
            <a:endParaRPr lang="ru-RU" altLang="ru-RU" sz="1300" smtClean="0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43338" y="9428163"/>
            <a:ext cx="29384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 anchor="b"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9D71FC5-F953-442F-AB7B-6C949D3B27FC}" type="slidenum">
              <a:rPr lang="ru-RU" altLang="ru-RU" sz="1300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 sz="130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4112" cy="3722687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87687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C291A7-1387-4BC3-8CD9-AC38FD65F5CB}" type="slidenum">
              <a:rPr lang="ru-RU" altLang="ru-RU" sz="1300" smtClean="0"/>
              <a:pPr>
                <a:spcBef>
                  <a:spcPct val="0"/>
                </a:spcBef>
              </a:pPr>
              <a:t>4</a:t>
            </a:fld>
            <a:endParaRPr lang="ru-RU" altLang="ru-RU" sz="1300" smtClean="0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43338" y="9428163"/>
            <a:ext cx="29384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 anchor="b"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9D71FC5-F953-442F-AB7B-6C949D3B27FC}" type="slidenum">
              <a:rPr lang="ru-RU" altLang="ru-RU" sz="1300"/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 sz="130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4112" cy="3722687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/>
          <a:lstStyle/>
          <a:p>
            <a:pPr eaLnBrk="1" hangingPunct="1"/>
            <a:r>
              <a:rPr lang="ru-RU" altLang="ru-RU" smtClean="0"/>
              <a:t>Изменена картинка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73501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151856-5B99-4108-BECD-B58483B99504}" type="slidenum">
              <a:rPr lang="ru-RU" altLang="ru-RU" sz="1300" smtClean="0"/>
              <a:pPr>
                <a:spcBef>
                  <a:spcPct val="0"/>
                </a:spcBef>
              </a:pPr>
              <a:t>5</a:t>
            </a:fld>
            <a:endParaRPr lang="ru-RU" altLang="ru-RU" sz="1300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43338" y="9428163"/>
            <a:ext cx="29384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 anchor="b"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590ACC-C8EC-455F-B722-81BDB0A4F076}" type="slidenum">
              <a:rPr lang="ru-RU" altLang="ru-RU" sz="1300"/>
              <a:pPr algn="r" eaLnBrk="1" hangingPunct="1">
                <a:spcBef>
                  <a:spcPct val="0"/>
                </a:spcBef>
              </a:pPr>
              <a:t>5</a:t>
            </a:fld>
            <a:endParaRPr lang="ru-RU" altLang="ru-RU" sz="13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4112" cy="3722687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/>
          <a:lstStyle/>
          <a:p>
            <a:pPr eaLnBrk="1" hangingPunct="1"/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677476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7A7D4A-ED88-45FA-B8D6-E85292892706}" type="slidenum">
              <a:rPr lang="ru-RU" altLang="ru-RU" sz="1300" smtClean="0"/>
              <a:pPr>
                <a:spcBef>
                  <a:spcPct val="0"/>
                </a:spcBef>
              </a:pPr>
              <a:t>6</a:t>
            </a:fld>
            <a:endParaRPr lang="ru-RU" altLang="ru-RU" sz="1300" smtClean="0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43338" y="9428163"/>
            <a:ext cx="29384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 anchor="b"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4946A9C-2F05-497B-B25A-6557F20BFDC9}" type="slidenum">
              <a:rPr lang="ru-RU" altLang="ru-RU" sz="1300"/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 sz="13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4112" cy="3722687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9" tIns="45841" rIns="91679" bIns="45841"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306914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060AA3-8995-44DF-81B6-E95B3C38C30C}" type="slidenum">
              <a:rPr lang="ru-RU" altLang="ru-RU" sz="1300" smtClean="0"/>
              <a:pPr>
                <a:spcBef>
                  <a:spcPct val="0"/>
                </a:spcBef>
              </a:pPr>
              <a:t>7</a:t>
            </a:fld>
            <a:endParaRPr lang="ru-RU" altLang="ru-RU" sz="13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616740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9001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9001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29C5B5-DDFD-4F34-9AD0-B4FC9BE48756}" type="slidenum">
              <a:rPr lang="ru-RU" altLang="ru-RU" sz="1300" smtClean="0"/>
              <a:pPr>
                <a:spcBef>
                  <a:spcPct val="0"/>
                </a:spcBef>
              </a:pPr>
              <a:t>8</a:t>
            </a:fld>
            <a:endParaRPr lang="ru-RU" altLang="ru-RU" sz="13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492602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0250" indent="-280988" defTabSz="8985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5538" indent="-223838" defTabSz="8985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4800" indent="-223838" defTabSz="8985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5650" indent="-223838" defTabSz="8985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2850" indent="-223838" defTabSz="898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0050" indent="-223838" defTabSz="898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250" indent="-223838" defTabSz="898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54450" indent="-223838" defTabSz="898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9B5074-82F6-474F-8B92-8E8006175CF5}" type="slidenum">
              <a:rPr lang="ru-RU" altLang="ru-RU" sz="1300" smtClean="0"/>
              <a:pPr>
                <a:spcBef>
                  <a:spcPct val="0"/>
                </a:spcBef>
              </a:pPr>
              <a:t>9</a:t>
            </a:fld>
            <a:endParaRPr lang="ru-RU" altLang="ru-RU" sz="13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92436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709E-F687-4F16-8943-4B9B56D8B4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97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5E8C-7A8B-4405-BCB1-F22BAF016C9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208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467C-6B01-4EF8-B3D3-9BC8741BF98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4965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0F983-A90A-4D56-B5C0-4531969418D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125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16154-C8E9-44A0-8B09-5A91817F59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7193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4E5A-2754-4DF6-BEE5-0EB4E7CEBE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0429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DC6BC-0E42-4AE0-84A9-DE10A148794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3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>
            <a:cxnSpLocks noChangeShapeType="1"/>
          </p:cNvCxnSpPr>
          <p:nvPr userDrawn="1"/>
        </p:nvCxnSpPr>
        <p:spPr bwMode="auto">
          <a:xfrm>
            <a:off x="358775" y="1233488"/>
            <a:ext cx="8280400" cy="0"/>
          </a:xfrm>
          <a:prstGeom prst="lin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0CF70-BAFE-4048-964A-56E81BBC8DA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2482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60363"/>
            <a:ext cx="75596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5699" rIns="18000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 Образец заголовка Образец заголовка Образец заголовка</a:t>
            </a:r>
          </a:p>
        </p:txBody>
      </p:sp>
      <p:sp>
        <p:nvSpPr>
          <p:cNvPr id="6185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6" tIns="45699" rIns="91396" bIns="4569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AC6D1E-49CB-4DF7-BEF3-934D3FC477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800000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000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30188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8.emf"/><Relationship Id="rId10" Type="http://schemas.openxmlformats.org/officeDocument/2006/relationships/image" Target="../media/image21.png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0.emf"/><Relationship Id="rId4" Type="http://schemas.openxmlformats.org/officeDocument/2006/relationships/image" Target="../media/image22.png"/><Relationship Id="rId9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5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6.png"/><Relationship Id="rId9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29.png"/><Relationship Id="rId9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e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5.emf"/><Relationship Id="rId5" Type="http://schemas.openxmlformats.org/officeDocument/2006/relationships/image" Target="../media/image11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96900" y="2268538"/>
            <a:ext cx="8223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5699" rIns="18000" bIns="45699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800000"/>
                </a:solidFill>
              </a:rPr>
              <a:t>Схема </a:t>
            </a:r>
          </a:p>
          <a:p>
            <a:pPr algn="ctr" eaLnBrk="1" hangingPunct="1"/>
            <a:r>
              <a:rPr lang="ru-RU" altLang="ru-RU" sz="2400" b="1">
                <a:solidFill>
                  <a:srgbClr val="800000"/>
                </a:solidFill>
              </a:rPr>
              <a:t>анализа устойчивости экономических систем </a:t>
            </a:r>
          </a:p>
          <a:p>
            <a:pPr algn="ctr" eaLnBrk="1" hangingPunct="1"/>
            <a:r>
              <a:rPr lang="ru-RU" altLang="ru-RU" sz="2400" b="1">
                <a:solidFill>
                  <a:srgbClr val="800000"/>
                </a:solidFill>
              </a:rPr>
              <a:t>при их реорганизации 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044950" y="6065838"/>
            <a:ext cx="13843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45699" rIns="18000" bIns="45699">
            <a:spAutoFit/>
          </a:bodyPr>
          <a:lstStyle>
            <a:lvl1pPr defTabSz="5080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080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080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080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080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ru-RU" altLang="ru-RU" sz="1600" b="1" i="1">
                <a:solidFill>
                  <a:srgbClr val="800000"/>
                </a:solidFill>
              </a:rPr>
              <a:t>Москва, 2017</a:t>
            </a:r>
            <a:endParaRPr lang="ru-RU" altLang="ru-RU" sz="1600" b="1">
              <a:solidFill>
                <a:srgbClr val="8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73175" y="3705225"/>
            <a:ext cx="6927850" cy="84613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ru-RU" altLang="ru-RU" sz="1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А.В. КРЯНЕВ</a:t>
            </a:r>
            <a:r>
              <a:rPr lang="en-US" altLang="ru-RU" sz="1400" b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1</a:t>
            </a:r>
            <a:r>
              <a:rPr lang="ru-RU" altLang="ru-RU" sz="1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, В.В. МАТОХИН</a:t>
            </a:r>
            <a:r>
              <a:rPr lang="en-US" altLang="ru-RU" sz="1400" b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1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, Д.Е. СЛИВА</a:t>
            </a:r>
            <a:r>
              <a:rPr lang="en-US" altLang="ru-RU" sz="1400" b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1</a:t>
            </a:r>
            <a:r>
              <a:rPr lang="ru-RU" altLang="ru-RU" sz="1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, В.В. ХАРИТОНОВ</a:t>
            </a:r>
            <a:r>
              <a:rPr lang="ru-RU" altLang="ru-RU" sz="1400" b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1</a:t>
            </a:r>
            <a:r>
              <a:rPr lang="ru-RU" altLang="ru-RU" sz="1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 </a:t>
            </a:r>
          </a:p>
          <a:p>
            <a:pPr marL="357188" algn="ctr">
              <a:defRPr/>
            </a:pPr>
            <a:r>
              <a:rPr lang="en-US" altLang="ru-RU" sz="1400" b="1" i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1 </a:t>
            </a:r>
            <a:r>
              <a:rPr lang="ru-RU" altLang="ru-RU" sz="1400" b="1" i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Национальный исследовательский ядерный университет «МИФИ»</a:t>
            </a:r>
            <a:endParaRPr lang="en-US" altLang="ru-RU" sz="1400" b="1" i="1" dirty="0" smtClean="0">
              <a:solidFill>
                <a:srgbClr val="800000"/>
              </a:solidFill>
              <a:cs typeface="Times New Roman" panose="02020603050405020304" pitchFamily="18" charset="0"/>
            </a:endParaRPr>
          </a:p>
          <a:p>
            <a:pPr marL="357188" algn="ctr">
              <a:defRPr/>
            </a:pPr>
            <a:r>
              <a:rPr lang="en-US" altLang="ru-RU" sz="1400" b="1" i="1" baseline="3000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1400" b="1" i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ЗАО «ТЕКОРА»</a:t>
            </a:r>
            <a:endParaRPr lang="en-US" altLang="ru-RU" sz="1400" b="1" i="1" baseline="30000" dirty="0" smtClean="0">
              <a:solidFill>
                <a:srgbClr val="8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B6A8E4-4327-4A06-8065-DED1B38C2A64}" type="slidenum">
              <a:rPr lang="ru-RU" altLang="ru-RU" sz="1400" smtClean="0"/>
              <a:pPr/>
              <a:t>10</a:t>
            </a:fld>
            <a:endParaRPr lang="ru-RU" altLang="ru-RU" sz="1400" smtClean="0"/>
          </a:p>
        </p:txBody>
      </p:sp>
      <p:sp>
        <p:nvSpPr>
          <p:cNvPr id="27651" name="Номер слайда 2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8F04D2D-8B6C-42C4-9600-B1E420624B42}" type="slidenum">
              <a:rPr lang="ru-RU" altLang="ru-RU" sz="1400"/>
              <a:pPr algn="r" eaLnBrk="1" hangingPunct="1"/>
              <a:t>10</a:t>
            </a:fld>
            <a:endParaRPr lang="ru-RU" altLang="ru-RU" sz="140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" y="360363"/>
            <a:ext cx="7885113" cy="863600"/>
          </a:xfrm>
        </p:spPr>
        <p:txBody>
          <a:bodyPr/>
          <a:lstStyle/>
          <a:p>
            <a:pPr eaLnBrk="1" hangingPunct="1"/>
            <a:r>
              <a:rPr lang="ru-RU" altLang="ru-RU" smtClean="0"/>
              <a:t>Адаптационный потенциал экономической системы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 rot="-5400000">
            <a:off x="-774700" y="2940050"/>
            <a:ext cx="2952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altLang="ru-RU" sz="1400" b="1" i="1"/>
              <a:t>Адаптационный потенциал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873250" y="5006975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Chart" r:id="rId4" imgW="3581451" imgH="1695518" progId="MSGraph.Chart.8">
                  <p:embed followColorScheme="full"/>
                </p:oleObj>
              </mc:Choice>
              <mc:Fallback>
                <p:oleObj name="Chart" r:id="rId4" imgW="3581451" imgH="1695518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5006975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539750" y="4941888"/>
          <a:ext cx="8493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Chart" r:id="rId6" imgW="6095898" imgH="4067039" progId="MSGraph.Chart.8">
                  <p:embed followColorScheme="full"/>
                </p:oleObj>
              </mc:Choice>
              <mc:Fallback>
                <p:oleObj name="Chart" r:id="rId6" imgW="6095898" imgH="4067039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941888"/>
                        <a:ext cx="849313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3302000" y="5006975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Chart" r:id="rId8" imgW="4419702" imgH="1714500" progId="MSGraph.Chart.8">
                  <p:embed followColorScheme="full"/>
                </p:oleObj>
              </mc:Choice>
              <mc:Fallback>
                <p:oleObj name="Chart" r:id="rId8" imgW="4419702" imgH="171450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5006975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952500" y="4727575"/>
            <a:ext cx="28622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rIns="3600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/>
              <a:t>Индикатор соразмерности </a:t>
            </a:r>
            <a:r>
              <a:rPr lang="en-US" altLang="ru-RU" sz="1400" b="1" i="1"/>
              <a:t>(</a:t>
            </a:r>
            <a:r>
              <a:rPr lang="el-GR" altLang="ru-RU" sz="1400" b="1" i="1">
                <a:cs typeface="Arial" panose="020B0604020202020204" pitchFamily="34" charset="0"/>
              </a:rPr>
              <a:t>α</a:t>
            </a:r>
            <a:r>
              <a:rPr lang="en-US" altLang="ru-RU" sz="1400" b="1" i="1">
                <a:cs typeface="Arial" panose="020B0604020202020204" pitchFamily="34" charset="0"/>
              </a:rPr>
              <a:t>)</a:t>
            </a:r>
            <a:endParaRPr lang="el-GR" altLang="ru-RU" sz="1400" b="1" i="1">
              <a:cs typeface="Arial" panose="020B0604020202020204" pitchFamily="34" charset="0"/>
            </a:endParaRP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2908300" y="5175250"/>
            <a:ext cx="381000" cy="19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 flipH="1">
            <a:off x="1493838" y="5175250"/>
            <a:ext cx="393700" cy="190500"/>
          </a:xfrm>
          <a:prstGeom prst="rightArrow">
            <a:avLst>
              <a:gd name="adj1" fmla="val 50000"/>
              <a:gd name="adj2" fmla="val 51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946150" y="1619250"/>
            <a:ext cx="2921000" cy="2814638"/>
          </a:xfrm>
          <a:prstGeom prst="rect">
            <a:avLst/>
          </a:prstGeom>
          <a:solidFill>
            <a:schemeClr val="accent1"/>
          </a:solidFill>
          <a:ln w="0">
            <a:solidFill>
              <a:srgbClr val="24211D"/>
            </a:solidFill>
            <a:miter lim="800000"/>
            <a:headEnd/>
            <a:tailEnd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>
            <a:off x="2401888" y="2417763"/>
            <a:ext cx="0" cy="1935162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7662" name="Text Box 16"/>
          <p:cNvSpPr txBox="1">
            <a:spLocks noChangeArrowheads="1"/>
          </p:cNvSpPr>
          <p:nvPr/>
        </p:nvSpPr>
        <p:spPr bwMode="auto">
          <a:xfrm>
            <a:off x="1665288" y="1778000"/>
            <a:ext cx="1487487" cy="184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endParaRPr lang="en-US" altLang="ru-RU" sz="1600" i="1"/>
          </a:p>
        </p:txBody>
      </p:sp>
      <p:sp>
        <p:nvSpPr>
          <p:cNvPr id="27663" name="AutoShape 21"/>
          <p:cNvSpPr>
            <a:spLocks noChangeArrowheads="1"/>
          </p:cNvSpPr>
          <p:nvPr/>
        </p:nvSpPr>
        <p:spPr bwMode="auto">
          <a:xfrm>
            <a:off x="358775" y="5757863"/>
            <a:ext cx="8534400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46800" rIns="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 i="1"/>
              <a:t>Теоретически установлена «куполообразная» зависимость адаптационного потенциала экономической системы от индикатора соразмерности и экспериментально обнаружено  состояние экономических систем с максимальным значением адаптационного потенциала </a:t>
            </a:r>
          </a:p>
        </p:txBody>
      </p:sp>
      <p:sp>
        <p:nvSpPr>
          <p:cNvPr id="27664" name="Freeform 13"/>
          <p:cNvSpPr>
            <a:spLocks/>
          </p:cNvSpPr>
          <p:nvPr/>
        </p:nvSpPr>
        <p:spPr bwMode="auto">
          <a:xfrm>
            <a:off x="960438" y="2322513"/>
            <a:ext cx="2921000" cy="2117725"/>
          </a:xfrm>
          <a:custGeom>
            <a:avLst/>
            <a:gdLst>
              <a:gd name="T0" fmla="*/ 0 w 10033"/>
              <a:gd name="T1" fmla="*/ 2147483646 h 10435"/>
              <a:gd name="T2" fmla="*/ 2147483646 w 10033"/>
              <a:gd name="T3" fmla="*/ 2147483646 h 1043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033" h="10435">
                <a:moveTo>
                  <a:pt x="0" y="10435"/>
                </a:moveTo>
                <a:cubicBezTo>
                  <a:pt x="1973" y="-3892"/>
                  <a:pt x="6093" y="-354"/>
                  <a:pt x="10033" y="2984"/>
                </a:cubicBezTo>
              </a:path>
            </a:pathLst>
          </a:custGeom>
          <a:noFill/>
          <a:ln w="22225">
            <a:solidFill>
              <a:srgbClr val="24211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5" name="Oval 14"/>
          <p:cNvSpPr>
            <a:spLocks noChangeArrowheads="1"/>
          </p:cNvSpPr>
          <p:nvPr/>
        </p:nvSpPr>
        <p:spPr bwMode="auto">
          <a:xfrm>
            <a:off x="2232025" y="2205038"/>
            <a:ext cx="287338" cy="2889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27666" name="Прямоугольник 26"/>
          <p:cNvSpPr>
            <a:spLocks noChangeArrowheads="1"/>
          </p:cNvSpPr>
          <p:nvPr/>
        </p:nvSpPr>
        <p:spPr bwMode="auto">
          <a:xfrm>
            <a:off x="4013200" y="1595438"/>
            <a:ext cx="4662488" cy="83185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600">
                <a:ea typeface="Calibri" panose="020F0502020204030204" pitchFamily="34" charset="0"/>
                <a:cs typeface="Arial" panose="020B0604020202020204" pitchFamily="34" charset="0"/>
              </a:rPr>
              <a:t>Адаптационный потенциал экономической системы достигает своего максимального значения при α≈2</a:t>
            </a:r>
          </a:p>
        </p:txBody>
      </p:sp>
      <p:sp>
        <p:nvSpPr>
          <p:cNvPr id="27667" name="Rectangle 30"/>
          <p:cNvSpPr>
            <a:spLocks noChangeArrowheads="1"/>
          </p:cNvSpPr>
          <p:nvPr/>
        </p:nvSpPr>
        <p:spPr bwMode="auto">
          <a:xfrm>
            <a:off x="4032250" y="3332163"/>
            <a:ext cx="4662488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54000" bIns="468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100000"/>
            </a:pPr>
            <a:r>
              <a:rPr lang="ru-RU" altLang="ru-RU" sz="1600" b="1">
                <a:cs typeface="Arial" panose="020B0604020202020204" pitchFamily="34" charset="0"/>
              </a:rPr>
              <a:t>Состояние экономической системы устойчиво, если с течением времени  ее индикатор соразмерности стремится к 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α≈2, а адаптационный потенциал – к максимуму.</a:t>
            </a:r>
            <a:endParaRPr lang="ru-RU" altLang="ru-RU" sz="1600" b="1">
              <a:cs typeface="Arial" panose="020B0604020202020204" pitchFamily="34" charset="0"/>
            </a:endParaRPr>
          </a:p>
        </p:txBody>
      </p:sp>
      <p:sp>
        <p:nvSpPr>
          <p:cNvPr id="27668" name="Oval 2"/>
          <p:cNvSpPr>
            <a:spLocks noChangeArrowheads="1"/>
          </p:cNvSpPr>
          <p:nvPr/>
        </p:nvSpPr>
        <p:spPr bwMode="auto">
          <a:xfrm>
            <a:off x="1290638" y="2832100"/>
            <a:ext cx="288925" cy="287338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27669" name="Rectangle 95"/>
          <p:cNvSpPr>
            <a:spLocks noChangeArrowheads="1"/>
          </p:cNvSpPr>
          <p:nvPr/>
        </p:nvSpPr>
        <p:spPr bwMode="auto">
          <a:xfrm>
            <a:off x="839788" y="4511675"/>
            <a:ext cx="249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1.0</a:t>
            </a:r>
            <a:endParaRPr lang="ru-RU" altLang="ru-RU" sz="1400" b="1"/>
          </a:p>
        </p:txBody>
      </p:sp>
      <p:sp>
        <p:nvSpPr>
          <p:cNvPr id="27670" name="Rectangle 95"/>
          <p:cNvSpPr>
            <a:spLocks noChangeArrowheads="1"/>
          </p:cNvSpPr>
          <p:nvPr/>
        </p:nvSpPr>
        <p:spPr bwMode="auto">
          <a:xfrm>
            <a:off x="2276475" y="4510088"/>
            <a:ext cx="2492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2.0</a:t>
            </a:r>
            <a:endParaRPr lang="ru-RU" altLang="ru-RU" sz="1400" b="1"/>
          </a:p>
        </p:txBody>
      </p:sp>
      <p:sp>
        <p:nvSpPr>
          <p:cNvPr id="27671" name="Rectangle 95"/>
          <p:cNvSpPr>
            <a:spLocks noChangeArrowheads="1"/>
          </p:cNvSpPr>
          <p:nvPr/>
        </p:nvSpPr>
        <p:spPr bwMode="auto">
          <a:xfrm>
            <a:off x="3749675" y="4506913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3.0</a:t>
            </a:r>
            <a:endParaRPr lang="ru-RU" altLang="ru-RU" sz="1400" b="1"/>
          </a:p>
        </p:txBody>
      </p:sp>
      <p:cxnSp>
        <p:nvCxnSpPr>
          <p:cNvPr id="27672" name="Straight Connector 4"/>
          <p:cNvCxnSpPr>
            <a:cxnSpLocks noChangeShapeType="1"/>
          </p:cNvCxnSpPr>
          <p:nvPr/>
        </p:nvCxnSpPr>
        <p:spPr bwMode="auto">
          <a:xfrm>
            <a:off x="3867150" y="4433888"/>
            <a:ext cx="0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3" name="Straight Connector 30"/>
          <p:cNvCxnSpPr>
            <a:cxnSpLocks noChangeShapeType="1"/>
          </p:cNvCxnSpPr>
          <p:nvPr/>
        </p:nvCxnSpPr>
        <p:spPr bwMode="auto">
          <a:xfrm>
            <a:off x="2409825" y="4433888"/>
            <a:ext cx="0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4" name="Straight Connector 31"/>
          <p:cNvCxnSpPr>
            <a:cxnSpLocks noChangeShapeType="1"/>
          </p:cNvCxnSpPr>
          <p:nvPr/>
        </p:nvCxnSpPr>
        <p:spPr bwMode="auto">
          <a:xfrm>
            <a:off x="952500" y="4433888"/>
            <a:ext cx="0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5" name="Straight Connector 32"/>
          <p:cNvCxnSpPr>
            <a:cxnSpLocks noChangeShapeType="1"/>
          </p:cNvCxnSpPr>
          <p:nvPr/>
        </p:nvCxnSpPr>
        <p:spPr bwMode="auto">
          <a:xfrm>
            <a:off x="1681163" y="4433888"/>
            <a:ext cx="0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6" name="Straight Connector 34"/>
          <p:cNvCxnSpPr>
            <a:cxnSpLocks noChangeShapeType="1"/>
          </p:cNvCxnSpPr>
          <p:nvPr/>
        </p:nvCxnSpPr>
        <p:spPr bwMode="auto">
          <a:xfrm>
            <a:off x="3138488" y="4433888"/>
            <a:ext cx="0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7" name="Oval 36"/>
          <p:cNvSpPr>
            <a:spLocks noChangeArrowheads="1"/>
          </p:cNvSpPr>
          <p:nvPr/>
        </p:nvSpPr>
        <p:spPr bwMode="auto">
          <a:xfrm>
            <a:off x="1306513" y="2832100"/>
            <a:ext cx="288925" cy="287338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27678" name="Freeform 6"/>
          <p:cNvSpPr>
            <a:spLocks/>
          </p:cNvSpPr>
          <p:nvPr/>
        </p:nvSpPr>
        <p:spPr bwMode="auto">
          <a:xfrm>
            <a:off x="1463675" y="2293938"/>
            <a:ext cx="639763" cy="493712"/>
          </a:xfrm>
          <a:custGeom>
            <a:avLst/>
            <a:gdLst>
              <a:gd name="T0" fmla="*/ 0 w 640080"/>
              <a:gd name="T1" fmla="*/ 493521 h 493776"/>
              <a:gd name="T2" fmla="*/ 638812 w 640080"/>
              <a:gd name="T3" fmla="*/ 0 h 49377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40080" h="493776">
                <a:moveTo>
                  <a:pt x="0" y="493776"/>
                </a:moveTo>
                <a:cubicBezTo>
                  <a:pt x="149352" y="246888"/>
                  <a:pt x="289560" y="118872"/>
                  <a:pt x="640080" y="0"/>
                </a:cubicBezTo>
              </a:path>
            </a:pathLst>
          </a:cu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27679" name="Line 15"/>
          <p:cNvSpPr>
            <a:spLocks noChangeShapeType="1"/>
          </p:cNvSpPr>
          <p:nvPr/>
        </p:nvSpPr>
        <p:spPr bwMode="auto">
          <a:xfrm>
            <a:off x="1438275" y="3006725"/>
            <a:ext cx="0" cy="15113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cxnSp>
        <p:nvCxnSpPr>
          <p:cNvPr id="27680" name="Straight Arrow Connector 8"/>
          <p:cNvCxnSpPr>
            <a:cxnSpLocks noChangeShapeType="1"/>
            <a:stCxn id="27660" idx="2"/>
          </p:cNvCxnSpPr>
          <p:nvPr/>
        </p:nvCxnSpPr>
        <p:spPr bwMode="auto">
          <a:xfrm flipV="1">
            <a:off x="2406650" y="2493963"/>
            <a:ext cx="3175" cy="1939925"/>
          </a:xfrm>
          <a:prstGeom prst="straightConnector1">
            <a:avLst/>
          </a:prstGeom>
          <a:noFill/>
          <a:ln w="25400" algn="ctr">
            <a:solidFill>
              <a:srgbClr val="8796B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81" name="Text Box 24"/>
          <p:cNvSpPr txBox="1">
            <a:spLocks noChangeArrowheads="1"/>
          </p:cNvSpPr>
          <p:nvPr/>
        </p:nvSpPr>
        <p:spPr bwMode="auto">
          <a:xfrm>
            <a:off x="1547813" y="3179763"/>
            <a:ext cx="1704975" cy="9382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  <a:buSzPct val="100000"/>
            </a:pPr>
            <a:r>
              <a:rPr lang="ru-RU" altLang="ru-RU" sz="1200" b="1" i="1"/>
              <a:t>Предпочтительная соразмерность</a:t>
            </a:r>
          </a:p>
          <a:p>
            <a:pPr algn="ctr" eaLnBrk="1" hangingPunct="1">
              <a:buSzPct val="100000"/>
            </a:pPr>
            <a:r>
              <a:rPr lang="ru-RU" altLang="ru-RU" sz="1200" b="1" i="1"/>
              <a:t>распределения</a:t>
            </a:r>
          </a:p>
          <a:p>
            <a:pPr algn="ctr" eaLnBrk="1" hangingPunct="1">
              <a:lnSpc>
                <a:spcPct val="110000"/>
              </a:lnSpc>
              <a:spcBef>
                <a:spcPct val="20000"/>
              </a:spcBef>
              <a:buSzPct val="100000"/>
            </a:pPr>
            <a:r>
              <a:rPr lang="ru-RU" altLang="ru-RU" sz="1200" b="1" i="1"/>
              <a:t> ресурсов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140"/>
          <p:cNvSpPr>
            <a:spLocks noChangeArrowheads="1"/>
          </p:cNvSpPr>
          <p:nvPr/>
        </p:nvSpPr>
        <p:spPr bwMode="auto">
          <a:xfrm>
            <a:off x="358775" y="5757863"/>
            <a:ext cx="8421688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600" b="1" i="1"/>
              <a:t>Зависимость индикатора соразмерности (</a:t>
            </a:r>
            <a:r>
              <a:rPr lang="el-GR" altLang="ru-RU" sz="1600" b="1" i="1">
                <a:cs typeface="Arial" panose="020B0604020202020204" pitchFamily="34" charset="0"/>
              </a:rPr>
              <a:t>α</a:t>
            </a:r>
            <a:r>
              <a:rPr lang="ru-RU" altLang="ru-RU" sz="1600" b="1" i="1"/>
              <a:t>) от времени позволяет увидеть тенденции развития системы и спрогнозировать кризисные ситуации.</a:t>
            </a:r>
          </a:p>
        </p:txBody>
      </p:sp>
      <p:sp>
        <p:nvSpPr>
          <p:cNvPr id="29699" name="Rectangle 141"/>
          <p:cNvSpPr>
            <a:spLocks noGrp="1" noChangeArrowheads="1"/>
          </p:cNvSpPr>
          <p:nvPr>
            <p:ph type="title"/>
          </p:nvPr>
        </p:nvSpPr>
        <p:spPr>
          <a:xfrm>
            <a:off x="358775" y="360363"/>
            <a:ext cx="8029575" cy="863600"/>
          </a:xfrm>
        </p:spPr>
        <p:txBody>
          <a:bodyPr/>
          <a:lstStyle/>
          <a:p>
            <a:r>
              <a:rPr lang="ru-RU" altLang="ru-RU" smtClean="0"/>
              <a:t>Индикатор соразмерности распределения бюджетных ассигнований по разделам классификации расходов федерального бюджета</a:t>
            </a:r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250825" y="3521075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Chart" r:id="rId4" imgW="3581248" imgH="1699412" progId="MSGraph.Chart.8">
                  <p:embed followColorScheme="full"/>
                </p:oleObj>
              </mc:Choice>
              <mc:Fallback>
                <p:oleObj name="Chart" r:id="rId4" imgW="3581248" imgH="1699412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521075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6"/>
          <p:cNvGraphicFramePr>
            <a:graphicFrameLocks noChangeAspect="1"/>
          </p:cNvGraphicFramePr>
          <p:nvPr/>
        </p:nvGraphicFramePr>
        <p:xfrm>
          <a:off x="296863" y="4797425"/>
          <a:ext cx="8493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Chart" r:id="rId6" imgW="6095848" imgH="4069194" progId="MSGraph.Chart.8">
                  <p:embed followColorScheme="full"/>
                </p:oleObj>
              </mc:Choice>
              <mc:Fallback>
                <p:oleObj name="Chart" r:id="rId6" imgW="6095848" imgH="4069194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4797425"/>
                        <a:ext cx="84931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7"/>
          <p:cNvGraphicFramePr>
            <a:graphicFrameLocks noChangeAspect="1"/>
          </p:cNvGraphicFramePr>
          <p:nvPr/>
        </p:nvGraphicFramePr>
        <p:xfrm>
          <a:off x="250825" y="1370013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Chart" r:id="rId8" imgW="3581248" imgH="1699412" progId="MSGraph.Chart.8">
                  <p:embed followColorScheme="full"/>
                </p:oleObj>
              </mc:Choice>
              <mc:Fallback>
                <p:oleObj name="Chart" r:id="rId8" imgW="3581248" imgH="1699412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70013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45A927-DD16-4EF8-A454-A75455F59DE8}" type="slidenum">
              <a:rPr lang="ru-RU" altLang="en-US" sz="1400" smtClean="0"/>
              <a:pPr/>
              <a:t>11</a:t>
            </a:fld>
            <a:endParaRPr lang="ru-RU" altLang="en-US" sz="1400" smtClean="0"/>
          </a:p>
        </p:txBody>
      </p:sp>
      <p:cxnSp>
        <p:nvCxnSpPr>
          <p:cNvPr id="29704" name="Straight Arrow Connector 3"/>
          <p:cNvCxnSpPr>
            <a:cxnSpLocks noChangeShapeType="1"/>
          </p:cNvCxnSpPr>
          <p:nvPr/>
        </p:nvCxnSpPr>
        <p:spPr bwMode="auto">
          <a:xfrm flipV="1">
            <a:off x="722313" y="1897063"/>
            <a:ext cx="0" cy="1624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Straight Arrow Connector 13"/>
          <p:cNvCxnSpPr>
            <a:cxnSpLocks noChangeShapeType="1"/>
          </p:cNvCxnSpPr>
          <p:nvPr/>
        </p:nvCxnSpPr>
        <p:spPr bwMode="auto">
          <a:xfrm>
            <a:off x="722313" y="4048125"/>
            <a:ext cx="0" cy="749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706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t="18109" r="5049"/>
          <a:stretch>
            <a:fillRect/>
          </a:stretch>
        </p:blipFill>
        <p:spPr bwMode="auto">
          <a:xfrm>
            <a:off x="1192213" y="1412875"/>
            <a:ext cx="7288212" cy="4176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3FB0D0-CFA0-46EE-AFAF-60086FB4E9B1}" type="slidenum">
              <a:rPr lang="ru-RU" altLang="ru-RU" sz="1400" smtClean="0"/>
              <a:pPr/>
              <a:t>12</a:t>
            </a:fld>
            <a:endParaRPr lang="ru-RU" altLang="ru-RU" sz="1400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60363"/>
            <a:ext cx="8280400" cy="863600"/>
          </a:xfrm>
        </p:spPr>
        <p:txBody>
          <a:bodyPr rIns="0"/>
          <a:lstStyle/>
          <a:p>
            <a:pPr eaLnBrk="1" hangingPunct="1"/>
            <a:r>
              <a:rPr lang="ru-RU" altLang="ru-RU" smtClean="0"/>
              <a:t>Пример анализа временной зависимости индикатора соразмерности распределений по статьям активов и пассивов Компании и предсказания негативных последствий </a:t>
            </a:r>
          </a:p>
        </p:txBody>
      </p:sp>
      <p:pic>
        <p:nvPicPr>
          <p:cNvPr id="3174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9" t="18629" r="17456" b="16437"/>
          <a:stretch>
            <a:fillRect/>
          </a:stretch>
        </p:blipFill>
        <p:spPr bwMode="auto">
          <a:xfrm>
            <a:off x="1027113" y="1349375"/>
            <a:ext cx="7648575" cy="428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AutoShape 2"/>
          <p:cNvSpPr>
            <a:spLocks noChangeArrowheads="1"/>
          </p:cNvSpPr>
          <p:nvPr/>
        </p:nvSpPr>
        <p:spPr bwMode="auto">
          <a:xfrm>
            <a:off x="358775" y="5757863"/>
            <a:ext cx="8445500" cy="863600"/>
          </a:xfrm>
          <a:prstGeom prst="roundRect">
            <a:avLst>
              <a:gd name="adj" fmla="val 1137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46800" rIns="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Следует отметить три особые точки на графике: «А» - произошло снижение соразмерности активов и пассивов; «В» - возник дисбаланс соразмерностей активов и пассивов; «С» - объявлено об официальном банкротстве Компании</a:t>
            </a:r>
          </a:p>
        </p:txBody>
      </p:sp>
      <p:cxnSp>
        <p:nvCxnSpPr>
          <p:cNvPr id="31750" name="Straight Connector 3"/>
          <p:cNvCxnSpPr>
            <a:cxnSpLocks noChangeShapeType="1"/>
          </p:cNvCxnSpPr>
          <p:nvPr/>
        </p:nvCxnSpPr>
        <p:spPr bwMode="auto">
          <a:xfrm>
            <a:off x="1611313" y="3284538"/>
            <a:ext cx="6408737" cy="0"/>
          </a:xfrm>
          <a:prstGeom prst="line">
            <a:avLst/>
          </a:prstGeom>
          <a:noFill/>
          <a:ln w="28575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1751" name="Object 5"/>
          <p:cNvGraphicFramePr>
            <a:graphicFrameLocks noChangeAspect="1"/>
          </p:cNvGraphicFramePr>
          <p:nvPr/>
        </p:nvGraphicFramePr>
        <p:xfrm>
          <a:off x="250825" y="3046413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5" name="Chart" r:id="rId5" imgW="3581248" imgH="1699412" progId="MSGraph.Chart.8">
                  <p:embed followColorScheme="full"/>
                </p:oleObj>
              </mc:Choice>
              <mc:Fallback>
                <p:oleObj name="Chart" r:id="rId5" imgW="3581248" imgH="1699412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046413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296863" y="4797425"/>
          <a:ext cx="8493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6" name="Chart" r:id="rId7" imgW="6095848" imgH="4069194" progId="MSGraph.Chart.8">
                  <p:embed followColorScheme="full"/>
                </p:oleObj>
              </mc:Choice>
              <mc:Fallback>
                <p:oleObj name="Chart" r:id="rId7" imgW="6095848" imgH="4069194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4797425"/>
                        <a:ext cx="84931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7"/>
          <p:cNvGraphicFramePr>
            <a:graphicFrameLocks noChangeAspect="1"/>
          </p:cNvGraphicFramePr>
          <p:nvPr/>
        </p:nvGraphicFramePr>
        <p:xfrm>
          <a:off x="250825" y="1370013"/>
          <a:ext cx="941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7" name="Chart" r:id="rId9" imgW="3581248" imgH="1699412" progId="MSGraph.Chart.8">
                  <p:embed followColorScheme="full"/>
                </p:oleObj>
              </mc:Choice>
              <mc:Fallback>
                <p:oleObj name="Chart" r:id="rId9" imgW="3581248" imgH="1699412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70013"/>
                        <a:ext cx="9413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754" name="Straight Arrow Connector 3"/>
          <p:cNvCxnSpPr>
            <a:cxnSpLocks noChangeShapeType="1"/>
          </p:cNvCxnSpPr>
          <p:nvPr/>
        </p:nvCxnSpPr>
        <p:spPr bwMode="auto">
          <a:xfrm flipV="1">
            <a:off x="722313" y="1897063"/>
            <a:ext cx="0" cy="1149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Straight Arrow Connector 13"/>
          <p:cNvCxnSpPr>
            <a:cxnSpLocks noChangeShapeType="1"/>
          </p:cNvCxnSpPr>
          <p:nvPr/>
        </p:nvCxnSpPr>
        <p:spPr bwMode="auto">
          <a:xfrm>
            <a:off x="722313" y="3573463"/>
            <a:ext cx="0" cy="1223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6" name="TextBox 8"/>
          <p:cNvSpPr txBox="1">
            <a:spLocks noChangeArrowheads="1"/>
          </p:cNvSpPr>
          <p:nvPr/>
        </p:nvSpPr>
        <p:spPr bwMode="auto">
          <a:xfrm>
            <a:off x="2484438" y="2760663"/>
            <a:ext cx="287337" cy="307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400" b="1"/>
              <a:t>А</a:t>
            </a:r>
          </a:p>
        </p:txBody>
      </p:sp>
      <p:sp>
        <p:nvSpPr>
          <p:cNvPr id="31757" name="TextBox 41"/>
          <p:cNvSpPr txBox="1">
            <a:spLocks noChangeArrowheads="1"/>
          </p:cNvSpPr>
          <p:nvPr/>
        </p:nvSpPr>
        <p:spPr bwMode="auto">
          <a:xfrm>
            <a:off x="5508625" y="2771775"/>
            <a:ext cx="287338" cy="307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400" b="1"/>
              <a:t>В</a:t>
            </a:r>
          </a:p>
        </p:txBody>
      </p:sp>
      <p:sp>
        <p:nvSpPr>
          <p:cNvPr id="31758" name="TextBox 42"/>
          <p:cNvSpPr txBox="1">
            <a:spLocks noChangeArrowheads="1"/>
          </p:cNvSpPr>
          <p:nvPr/>
        </p:nvSpPr>
        <p:spPr bwMode="auto">
          <a:xfrm>
            <a:off x="7812088" y="2781300"/>
            <a:ext cx="288925" cy="307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400" b="1"/>
              <a:t>С</a:t>
            </a:r>
          </a:p>
        </p:txBody>
      </p:sp>
      <p:cxnSp>
        <p:nvCxnSpPr>
          <p:cNvPr id="31759" name="Straight Connector 43"/>
          <p:cNvCxnSpPr>
            <a:cxnSpLocks noChangeShapeType="1"/>
          </p:cNvCxnSpPr>
          <p:nvPr/>
        </p:nvCxnSpPr>
        <p:spPr bwMode="auto">
          <a:xfrm>
            <a:off x="2627313" y="3644900"/>
            <a:ext cx="5400675" cy="0"/>
          </a:xfrm>
          <a:prstGeom prst="line">
            <a:avLst/>
          </a:prstGeom>
          <a:noFill/>
          <a:ln w="28575" algn="ctr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Straight Connector 44"/>
          <p:cNvCxnSpPr>
            <a:cxnSpLocks noChangeShapeType="1"/>
          </p:cNvCxnSpPr>
          <p:nvPr/>
        </p:nvCxnSpPr>
        <p:spPr bwMode="auto">
          <a:xfrm>
            <a:off x="6192838" y="4006850"/>
            <a:ext cx="1763712" cy="0"/>
          </a:xfrm>
          <a:prstGeom prst="line">
            <a:avLst/>
          </a:prstGeom>
          <a:noFill/>
          <a:ln w="28575" algn="ctr">
            <a:solidFill>
              <a:srgbClr val="8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794" name="Straight Connector 37"/>
          <p:cNvCxnSpPr>
            <a:cxnSpLocks noChangeShapeType="1"/>
            <a:endCxn id="33892" idx="0"/>
          </p:cNvCxnSpPr>
          <p:nvPr/>
        </p:nvCxnSpPr>
        <p:spPr bwMode="auto">
          <a:xfrm>
            <a:off x="2768600" y="4584700"/>
            <a:ext cx="0" cy="1031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79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0ECBCC-B9CC-4F1B-9709-2F09BF42BCE1}" type="slidenum">
              <a:rPr lang="ru-RU" altLang="ru-RU" sz="1400" smtClean="0"/>
              <a:pPr/>
              <a:t>13</a:t>
            </a:fld>
            <a:endParaRPr lang="ru-RU" altLang="ru-RU" sz="1400" smtClean="0"/>
          </a:p>
        </p:txBody>
      </p:sp>
      <p:graphicFrame>
        <p:nvGraphicFramePr>
          <p:cNvPr id="1533709" name="Group 3853"/>
          <p:cNvGraphicFramePr>
            <a:graphicFrameLocks noGrp="1"/>
          </p:cNvGraphicFramePr>
          <p:nvPr>
            <p:ph idx="4294967295"/>
          </p:nvPr>
        </p:nvGraphicFramePr>
        <p:xfrm>
          <a:off x="1042988" y="1844675"/>
          <a:ext cx="3457575" cy="2708275"/>
        </p:xfrm>
        <a:graphic>
          <a:graphicData uri="http://schemas.openxmlformats.org/drawingml/2006/table">
            <a:tbl>
              <a:tblPr/>
              <a:tblGrid>
                <a:gridCol w="346075"/>
                <a:gridCol w="346075"/>
                <a:gridCol w="344487"/>
                <a:gridCol w="346075"/>
                <a:gridCol w="346075"/>
                <a:gridCol w="360363"/>
                <a:gridCol w="331787"/>
                <a:gridCol w="344488"/>
                <a:gridCol w="346075"/>
                <a:gridCol w="34607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60363"/>
            <a:ext cx="7559675" cy="863600"/>
          </a:xfrm>
        </p:spPr>
        <p:txBody>
          <a:bodyPr/>
          <a:lstStyle/>
          <a:p>
            <a:pPr eaLnBrk="1" hangingPunct="1"/>
            <a:r>
              <a:rPr lang="ru-RU" altLang="ru-RU" smtClean="0"/>
              <a:t>Расчет дополнительного объема ресурсов для восстановления адаптивного состояния</a:t>
            </a:r>
          </a:p>
        </p:txBody>
      </p:sp>
      <p:sp>
        <p:nvSpPr>
          <p:cNvPr id="33865" name="AutoShape 4"/>
          <p:cNvSpPr>
            <a:spLocks noChangeArrowheads="1"/>
          </p:cNvSpPr>
          <p:nvPr/>
        </p:nvSpPr>
        <p:spPr bwMode="auto">
          <a:xfrm>
            <a:off x="395288" y="5757863"/>
            <a:ext cx="8385175" cy="86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4000" tIns="46800" rIns="54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По мере увеличения отклонения от адаптивного состояния лавинообразно нарастает объем компенсационных ресурсов </a:t>
            </a:r>
            <a:r>
              <a:rPr lang="en-US" altLang="ru-RU" sz="1600" b="1" i="1"/>
              <a:t>(</a:t>
            </a:r>
            <a:r>
              <a:rPr lang="el-GR" altLang="ru-RU" sz="1600" b="1" i="1">
                <a:cs typeface="Arial" panose="020B0604020202020204" pitchFamily="34" charset="0"/>
              </a:rPr>
              <a:t>δ</a:t>
            </a:r>
            <a:r>
              <a:rPr lang="ru-RU" altLang="ru-RU" sz="1600" b="1" i="1">
                <a:cs typeface="Arial" panose="020B0604020202020204" pitchFamily="34" charset="0"/>
              </a:rPr>
              <a:t>-параметр</a:t>
            </a:r>
            <a:r>
              <a:rPr lang="en-US" altLang="ru-RU" sz="1600" b="1" i="1"/>
              <a:t>)</a:t>
            </a:r>
            <a:r>
              <a:rPr lang="ru-RU" altLang="ru-RU" sz="1600" b="1" i="1"/>
              <a:t>, необходимый восстановления исходного состояния</a:t>
            </a:r>
          </a:p>
        </p:txBody>
      </p:sp>
      <p:sp>
        <p:nvSpPr>
          <p:cNvPr id="33866" name="Text Box 6"/>
          <p:cNvSpPr txBox="1">
            <a:spLocks noChangeArrowheads="1"/>
          </p:cNvSpPr>
          <p:nvPr/>
        </p:nvSpPr>
        <p:spPr bwMode="auto">
          <a:xfrm>
            <a:off x="5362575" y="1363663"/>
            <a:ext cx="33782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rIns="25200" bIns="46800"/>
          <a:lstStyle>
            <a:lvl1pPr marL="3175" indent="-317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ru-RU" altLang="ru-RU" sz="1400" b="1" i="1">
                <a:cs typeface="Arial" panose="020B0604020202020204" pitchFamily="34" charset="0"/>
              </a:rPr>
              <a:t>Дельта-параметр (</a:t>
            </a:r>
            <a:r>
              <a:rPr lang="el-GR" altLang="ru-RU" sz="1400" b="1" i="1"/>
              <a:t>δ</a:t>
            </a:r>
            <a:r>
              <a:rPr lang="ru-RU" altLang="ru-RU" sz="1400" b="1" i="1"/>
              <a:t>)</a:t>
            </a:r>
            <a:r>
              <a:rPr lang="ru-RU" altLang="ru-RU" sz="1400" b="1" i="1">
                <a:cs typeface="Arial" panose="020B0604020202020204" pitchFamily="34" charset="0"/>
              </a:rPr>
              <a:t> </a:t>
            </a:r>
            <a:r>
              <a:rPr lang="en-US" altLang="ru-RU" sz="1400" b="1" i="1">
                <a:cs typeface="Arial" panose="020B0604020202020204" pitchFamily="34" charset="0"/>
              </a:rPr>
              <a:t>– </a:t>
            </a:r>
            <a:r>
              <a:rPr lang="ru-RU" altLang="ru-RU" sz="1400" b="1" i="1">
                <a:cs typeface="Arial" panose="020B0604020202020204" pitchFamily="34" charset="0"/>
              </a:rPr>
              <a:t>минимальный дополнительный объем ресурсов, необходимых для восстановления адаптивного максимума  (точка «Р») . </a:t>
            </a:r>
          </a:p>
          <a:p>
            <a:pPr algn="just" eaLnBrk="1" hangingPunct="1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ru-RU" altLang="ru-RU" sz="1400" b="1" i="1">
                <a:cs typeface="Arial" panose="020B0604020202020204" pitchFamily="34" charset="0"/>
              </a:rPr>
              <a:t>Например, если после распределения объема ресурсов </a:t>
            </a:r>
            <a:r>
              <a:rPr lang="en-US" altLang="ru-RU" sz="1400" b="1" i="1">
                <a:cs typeface="Arial" panose="020B0604020202020204" pitchFamily="34" charset="0"/>
              </a:rPr>
              <a:t>S</a:t>
            </a:r>
            <a:r>
              <a:rPr lang="en-US" altLang="ru-RU" sz="1400" b="1" i="1" baseline="-25000">
                <a:cs typeface="Arial" panose="020B0604020202020204" pitchFamily="34" charset="0"/>
              </a:rPr>
              <a:t>0</a:t>
            </a:r>
            <a:r>
              <a:rPr lang="en-US" altLang="ru-RU" sz="1400" b="1" i="1">
                <a:cs typeface="Arial" panose="020B0604020202020204" pitchFamily="34" charset="0"/>
              </a:rPr>
              <a:t> </a:t>
            </a:r>
            <a:r>
              <a:rPr lang="ru-RU" altLang="ru-RU" sz="1400" b="1" i="1">
                <a:cs typeface="Arial" panose="020B0604020202020204" pitchFamily="34" charset="0"/>
              </a:rPr>
              <a:t>имеется отклонение от «Р», например:</a:t>
            </a:r>
          </a:p>
          <a:p>
            <a:pPr algn="just" eaLnBrk="1" hangingPunct="1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-"/>
            </a:pPr>
            <a:r>
              <a:rPr lang="en-US" altLang="ru-RU" sz="1400" b="1" i="1">
                <a:cs typeface="Arial" panose="020B0604020202020204" pitchFamily="34" charset="0"/>
              </a:rPr>
              <a:t> </a:t>
            </a:r>
            <a:r>
              <a:rPr lang="ru-RU" altLang="ru-RU" sz="1400" b="1" i="1"/>
              <a:t>в сторону</a:t>
            </a:r>
            <a:r>
              <a:rPr lang="en-US" altLang="ru-RU" sz="1400"/>
              <a:t> </a:t>
            </a:r>
            <a:r>
              <a:rPr lang="ru-RU" altLang="ru-RU" sz="1400" b="1" i="1">
                <a:cs typeface="Arial" panose="020B0604020202020204" pitchFamily="34" charset="0"/>
              </a:rPr>
              <a:t>равномерного распределения (точка «А»), то для восстановления адаптивного состояния потребуется </a:t>
            </a:r>
            <a:r>
              <a:rPr lang="en-US" altLang="ru-RU" sz="1400" b="1" i="1">
                <a:cs typeface="Arial" panose="020B0604020202020204" pitchFamily="34" charset="0"/>
              </a:rPr>
              <a:t>S</a:t>
            </a:r>
            <a:r>
              <a:rPr lang="en-US" altLang="ru-RU" sz="1400" b="1" i="1" baseline="-25000">
                <a:cs typeface="Arial" panose="020B0604020202020204" pitchFamily="34" charset="0"/>
              </a:rPr>
              <a:t>0</a:t>
            </a:r>
            <a:r>
              <a:rPr lang="ru-RU" altLang="ru-RU" sz="1400" b="1" i="1">
                <a:cs typeface="Arial" panose="020B0604020202020204" pitchFamily="34" charset="0"/>
              </a:rPr>
              <a:t>;</a:t>
            </a:r>
            <a:endParaRPr lang="ru-RU" altLang="ru-RU" sz="1400" b="1" i="1" baseline="-25000">
              <a:cs typeface="Arial" panose="020B0604020202020204" pitchFamily="34" charset="0"/>
            </a:endParaRPr>
          </a:p>
          <a:p>
            <a:pPr algn="just" eaLnBrk="1" hangingPunct="1">
              <a:lnSpc>
                <a:spcPct val="115000"/>
              </a:lnSpc>
              <a:spcBef>
                <a:spcPct val="20000"/>
              </a:spcBef>
              <a:buFontTx/>
              <a:buChar char="-"/>
            </a:pPr>
            <a:r>
              <a:rPr lang="ru-RU" altLang="ru-RU" sz="1400" b="1" i="1"/>
              <a:t> в сторону</a:t>
            </a:r>
            <a:r>
              <a:rPr lang="ru-RU" altLang="ru-RU" sz="1400"/>
              <a:t> </a:t>
            </a:r>
            <a:r>
              <a:rPr lang="ru-RU" altLang="ru-RU" sz="1400" b="1" i="1"/>
              <a:t>неравномерного распределения (точка «М»), то для восстановления адаптивного состояния потребуется 4</a:t>
            </a:r>
            <a:r>
              <a:rPr lang="en-US" altLang="ru-RU" sz="1400" b="1" i="1"/>
              <a:t>S</a:t>
            </a:r>
            <a:r>
              <a:rPr lang="en-US" altLang="ru-RU" sz="1400" b="1" i="1" baseline="-25000"/>
              <a:t>0</a:t>
            </a:r>
          </a:p>
        </p:txBody>
      </p:sp>
      <p:graphicFrame>
        <p:nvGraphicFramePr>
          <p:cNvPr id="33867" name="Object 17"/>
          <p:cNvGraphicFramePr>
            <a:graphicFrameLocks noChangeAspect="1"/>
          </p:cNvGraphicFramePr>
          <p:nvPr/>
        </p:nvGraphicFramePr>
        <p:xfrm>
          <a:off x="2262188" y="5138738"/>
          <a:ext cx="7985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1" name="Chart" r:id="rId4" imgW="3581400" imgH="1695450" progId="MSGraph.Chart.8">
                  <p:embed followColorScheme="full"/>
                </p:oleObj>
              </mc:Choice>
              <mc:Fallback>
                <p:oleObj name="Chart" r:id="rId4" imgW="3581400" imgH="1695450" progId="MSGraph.Chart.8">
                  <p:embed followColorScheme="full"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5138738"/>
                        <a:ext cx="79851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68" name="Object 18"/>
          <p:cNvGraphicFramePr>
            <a:graphicFrameLocks noChangeAspect="1"/>
          </p:cNvGraphicFramePr>
          <p:nvPr/>
        </p:nvGraphicFramePr>
        <p:xfrm>
          <a:off x="684213" y="5084763"/>
          <a:ext cx="6477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2" name="Chart" r:id="rId6" imgW="6096000" imgH="4067175" progId="MSGraph.Chart.8">
                  <p:embed followColorScheme="full"/>
                </p:oleObj>
              </mc:Choice>
              <mc:Fallback>
                <p:oleObj name="Chart" r:id="rId6" imgW="6096000" imgH="4067175" progId="MSGraph.Chart.8">
                  <p:embed followColorScheme="full"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084763"/>
                        <a:ext cx="6477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69" name="Object 19"/>
          <p:cNvGraphicFramePr>
            <a:graphicFrameLocks noChangeAspect="1"/>
          </p:cNvGraphicFramePr>
          <p:nvPr/>
        </p:nvGraphicFramePr>
        <p:xfrm>
          <a:off x="3919538" y="5138738"/>
          <a:ext cx="7969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3" name="Chart" r:id="rId8" imgW="3581400" imgH="1695450" progId="MSGraph.Chart.8">
                  <p:embed followColorScheme="full"/>
                </p:oleObj>
              </mc:Choice>
              <mc:Fallback>
                <p:oleObj name="Chart" r:id="rId8" imgW="3581400" imgH="1695450" progId="MSGraph.Chart.8">
                  <p:embed followColorScheme="full"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538" y="5138738"/>
                        <a:ext cx="79692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70" name="AutoShape 20"/>
          <p:cNvSpPr>
            <a:spLocks noChangeArrowheads="1"/>
          </p:cNvSpPr>
          <p:nvPr/>
        </p:nvSpPr>
        <p:spPr bwMode="auto">
          <a:xfrm>
            <a:off x="3348038" y="5256213"/>
            <a:ext cx="381000" cy="19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33871" name="AutoShape 21"/>
          <p:cNvSpPr>
            <a:spLocks noChangeArrowheads="1"/>
          </p:cNvSpPr>
          <p:nvPr/>
        </p:nvSpPr>
        <p:spPr bwMode="auto">
          <a:xfrm flipH="1">
            <a:off x="1619250" y="5256213"/>
            <a:ext cx="393700" cy="190500"/>
          </a:xfrm>
          <a:prstGeom prst="rightArrow">
            <a:avLst>
              <a:gd name="adj1" fmla="val 50000"/>
              <a:gd name="adj2" fmla="val 51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33872" name="Freeform 22"/>
          <p:cNvSpPr>
            <a:spLocks/>
          </p:cNvSpPr>
          <p:nvPr/>
        </p:nvSpPr>
        <p:spPr bwMode="auto">
          <a:xfrm>
            <a:off x="1042988" y="1828800"/>
            <a:ext cx="3011487" cy="2733675"/>
          </a:xfrm>
          <a:custGeom>
            <a:avLst/>
            <a:gdLst>
              <a:gd name="T0" fmla="*/ 0 w 1897"/>
              <a:gd name="T1" fmla="*/ 2147483646 h 1722"/>
              <a:gd name="T2" fmla="*/ 2147483646 w 1897"/>
              <a:gd name="T3" fmla="*/ 2147483646 h 1722"/>
              <a:gd name="T4" fmla="*/ 2147483646 w 1897"/>
              <a:gd name="T5" fmla="*/ 0 h 1722"/>
              <a:gd name="T6" fmla="*/ 0 60000 65536"/>
              <a:gd name="T7" fmla="*/ 0 60000 65536"/>
              <a:gd name="T8" fmla="*/ 0 60000 65536"/>
              <a:gd name="T9" fmla="*/ 0 w 1897"/>
              <a:gd name="T10" fmla="*/ 0 h 1722"/>
              <a:gd name="T11" fmla="*/ 1897 w 1897"/>
              <a:gd name="T12" fmla="*/ 1722 h 17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97" h="1722">
                <a:moveTo>
                  <a:pt x="0" y="550"/>
                </a:moveTo>
                <a:cubicBezTo>
                  <a:pt x="211" y="1414"/>
                  <a:pt x="527" y="1612"/>
                  <a:pt x="1091" y="1722"/>
                </a:cubicBezTo>
                <a:cubicBezTo>
                  <a:pt x="1487" y="1353"/>
                  <a:pt x="1677" y="896"/>
                  <a:pt x="1897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33873" name="Text Box 2663"/>
          <p:cNvSpPr txBox="1">
            <a:spLocks noChangeArrowheads="1"/>
          </p:cNvSpPr>
          <p:nvPr/>
        </p:nvSpPr>
        <p:spPr bwMode="auto">
          <a:xfrm>
            <a:off x="720725" y="4470400"/>
            <a:ext cx="2508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0</a:t>
            </a:r>
          </a:p>
        </p:txBody>
      </p:sp>
      <p:sp>
        <p:nvSpPr>
          <p:cNvPr id="33874" name="Text Box 2674"/>
          <p:cNvSpPr txBox="1">
            <a:spLocks noChangeArrowheads="1"/>
          </p:cNvSpPr>
          <p:nvPr/>
        </p:nvSpPr>
        <p:spPr bwMode="auto">
          <a:xfrm rot="-5400000">
            <a:off x="-520699" y="2995612"/>
            <a:ext cx="2082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 i="1">
                <a:cs typeface="Arial" panose="020B0604020202020204" pitchFamily="34" charset="0"/>
              </a:rPr>
              <a:t>Дельта-параметр (</a:t>
            </a:r>
            <a:r>
              <a:rPr lang="el-GR" altLang="ru-RU" sz="1400" b="1" i="1">
                <a:cs typeface="Arial" panose="020B0604020202020204" pitchFamily="34" charset="0"/>
              </a:rPr>
              <a:t>δ</a:t>
            </a:r>
            <a:r>
              <a:rPr lang="ru-RU" altLang="ru-RU" sz="1400" b="1" i="1">
                <a:cs typeface="Arial" panose="020B0604020202020204" pitchFamily="34" charset="0"/>
              </a:rPr>
              <a:t>)</a:t>
            </a:r>
            <a:endParaRPr lang="el-GR" altLang="ru-RU" sz="1400" b="1" i="1">
              <a:cs typeface="Arial" panose="020B0604020202020204" pitchFamily="34" charset="0"/>
            </a:endParaRPr>
          </a:p>
        </p:txBody>
      </p:sp>
      <p:sp>
        <p:nvSpPr>
          <p:cNvPr id="33875" name="Line 2677"/>
          <p:cNvSpPr>
            <a:spLocks noChangeShapeType="1"/>
          </p:cNvSpPr>
          <p:nvPr/>
        </p:nvSpPr>
        <p:spPr bwMode="auto">
          <a:xfrm>
            <a:off x="3932238" y="2347913"/>
            <a:ext cx="0" cy="223361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33876" name="Text Box 2679"/>
          <p:cNvSpPr txBox="1">
            <a:spLocks noChangeArrowheads="1"/>
          </p:cNvSpPr>
          <p:nvPr/>
        </p:nvSpPr>
        <p:spPr bwMode="auto">
          <a:xfrm>
            <a:off x="684213" y="3932238"/>
            <a:ext cx="2873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S</a:t>
            </a:r>
            <a:r>
              <a:rPr lang="en-US" altLang="ru-RU" sz="1200" b="1" baseline="-25000"/>
              <a:t>0</a:t>
            </a:r>
            <a:endParaRPr lang="en-US" altLang="ru-RU" sz="1200" b="1"/>
          </a:p>
        </p:txBody>
      </p:sp>
      <p:sp>
        <p:nvSpPr>
          <p:cNvPr id="33877" name="Text Box 2680"/>
          <p:cNvSpPr txBox="1">
            <a:spLocks noChangeArrowheads="1"/>
          </p:cNvSpPr>
          <p:nvPr/>
        </p:nvSpPr>
        <p:spPr bwMode="auto">
          <a:xfrm>
            <a:off x="684213" y="3394075"/>
            <a:ext cx="287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2S</a:t>
            </a:r>
            <a:r>
              <a:rPr lang="en-US" altLang="ru-RU" sz="1200" b="1" baseline="-25000"/>
              <a:t>0</a:t>
            </a:r>
            <a:endParaRPr lang="en-US" altLang="ru-RU" sz="1200" b="1"/>
          </a:p>
        </p:txBody>
      </p:sp>
      <p:sp>
        <p:nvSpPr>
          <p:cNvPr id="33878" name="Text Box 2681"/>
          <p:cNvSpPr txBox="1">
            <a:spLocks noChangeArrowheads="1"/>
          </p:cNvSpPr>
          <p:nvPr/>
        </p:nvSpPr>
        <p:spPr bwMode="auto">
          <a:xfrm>
            <a:off x="684213" y="2855913"/>
            <a:ext cx="2873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3S</a:t>
            </a:r>
            <a:r>
              <a:rPr lang="en-US" altLang="ru-RU" sz="1200" b="1" baseline="-25000"/>
              <a:t>0</a:t>
            </a:r>
            <a:endParaRPr lang="en-US" altLang="ru-RU" sz="1200" b="1"/>
          </a:p>
        </p:txBody>
      </p:sp>
      <p:sp>
        <p:nvSpPr>
          <p:cNvPr id="33879" name="Text Box 2682"/>
          <p:cNvSpPr txBox="1">
            <a:spLocks noChangeArrowheads="1"/>
          </p:cNvSpPr>
          <p:nvPr/>
        </p:nvSpPr>
        <p:spPr bwMode="auto">
          <a:xfrm>
            <a:off x="684213" y="2317750"/>
            <a:ext cx="2873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4S</a:t>
            </a:r>
            <a:r>
              <a:rPr lang="en-US" altLang="ru-RU" sz="1200" b="1" baseline="-25000"/>
              <a:t>0</a:t>
            </a:r>
            <a:endParaRPr lang="en-US" altLang="ru-RU" sz="1200" b="1"/>
          </a:p>
        </p:txBody>
      </p:sp>
      <p:sp>
        <p:nvSpPr>
          <p:cNvPr id="33880" name="Text Box 2683"/>
          <p:cNvSpPr txBox="1">
            <a:spLocks noChangeArrowheads="1"/>
          </p:cNvSpPr>
          <p:nvPr/>
        </p:nvSpPr>
        <p:spPr bwMode="auto">
          <a:xfrm>
            <a:off x="684213" y="1779588"/>
            <a:ext cx="2873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200" b="1"/>
              <a:t>5S</a:t>
            </a:r>
            <a:r>
              <a:rPr lang="en-US" altLang="ru-RU" sz="1200" b="1" baseline="-25000"/>
              <a:t>0</a:t>
            </a:r>
            <a:endParaRPr lang="en-US" altLang="ru-RU" sz="1200" b="1"/>
          </a:p>
        </p:txBody>
      </p:sp>
      <p:sp>
        <p:nvSpPr>
          <p:cNvPr id="33881" name="Line 3509"/>
          <p:cNvSpPr>
            <a:spLocks noChangeShapeType="1"/>
          </p:cNvSpPr>
          <p:nvPr/>
        </p:nvSpPr>
        <p:spPr bwMode="auto">
          <a:xfrm>
            <a:off x="1619250" y="4005263"/>
            <a:ext cx="0" cy="57626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33882" name="Line 3510"/>
          <p:cNvSpPr>
            <a:spLocks noChangeShapeType="1"/>
          </p:cNvSpPr>
          <p:nvPr/>
        </p:nvSpPr>
        <p:spPr bwMode="auto">
          <a:xfrm rot="-5400000">
            <a:off x="1331119" y="3712369"/>
            <a:ext cx="0" cy="57626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33883" name="Line 3511"/>
          <p:cNvSpPr>
            <a:spLocks noChangeShapeType="1"/>
          </p:cNvSpPr>
          <p:nvPr/>
        </p:nvSpPr>
        <p:spPr bwMode="auto">
          <a:xfrm rot="-5400000">
            <a:off x="2483644" y="942182"/>
            <a:ext cx="0" cy="288131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33884" name="Oval 16"/>
          <p:cNvSpPr>
            <a:spLocks noChangeArrowheads="1"/>
          </p:cNvSpPr>
          <p:nvPr/>
        </p:nvSpPr>
        <p:spPr bwMode="auto">
          <a:xfrm>
            <a:off x="2635250" y="4406900"/>
            <a:ext cx="285750" cy="2857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/>
              <a:t>Р</a:t>
            </a:r>
            <a:endParaRPr lang="en-US" altLang="ru-RU" sz="1400" b="1"/>
          </a:p>
        </p:txBody>
      </p:sp>
      <p:sp>
        <p:nvSpPr>
          <p:cNvPr id="33885" name="Oval 2676"/>
          <p:cNvSpPr>
            <a:spLocks noChangeArrowheads="1"/>
          </p:cNvSpPr>
          <p:nvPr/>
        </p:nvSpPr>
        <p:spPr bwMode="auto">
          <a:xfrm>
            <a:off x="3783013" y="4406900"/>
            <a:ext cx="285750" cy="2857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/>
              <a:t>М</a:t>
            </a:r>
            <a:endParaRPr lang="en-US" altLang="ru-RU" sz="1400" b="1"/>
          </a:p>
        </p:txBody>
      </p:sp>
      <p:sp>
        <p:nvSpPr>
          <p:cNvPr id="33886" name="Oval 2684"/>
          <p:cNvSpPr>
            <a:spLocks noChangeArrowheads="1"/>
          </p:cNvSpPr>
          <p:nvPr/>
        </p:nvSpPr>
        <p:spPr bwMode="auto">
          <a:xfrm>
            <a:off x="1473200" y="4406900"/>
            <a:ext cx="285750" cy="2857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/>
              <a:t>А</a:t>
            </a:r>
            <a:endParaRPr lang="en-US" altLang="ru-RU" sz="1400" b="1"/>
          </a:p>
        </p:txBody>
      </p:sp>
      <p:sp>
        <p:nvSpPr>
          <p:cNvPr id="33887" name="Text Box 3854"/>
          <p:cNvSpPr txBox="1">
            <a:spLocks noChangeArrowheads="1"/>
          </p:cNvSpPr>
          <p:nvPr/>
        </p:nvSpPr>
        <p:spPr bwMode="auto">
          <a:xfrm>
            <a:off x="911225" y="4876800"/>
            <a:ext cx="3717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1400" b="1" i="1">
                <a:cs typeface="Arial" panose="020B0604020202020204" pitchFamily="34" charset="0"/>
              </a:rPr>
              <a:t>Индикатор соразмерности </a:t>
            </a:r>
            <a:r>
              <a:rPr lang="el-GR" altLang="ru-RU" sz="1400" b="1" i="1">
                <a:cs typeface="Arial" panose="020B0604020202020204" pitchFamily="34" charset="0"/>
              </a:rPr>
              <a:t>α</a:t>
            </a:r>
            <a:endParaRPr lang="en-US" altLang="ru-RU" sz="1400" b="1" i="1"/>
          </a:p>
        </p:txBody>
      </p:sp>
      <p:sp>
        <p:nvSpPr>
          <p:cNvPr id="33888" name="Freeform 5"/>
          <p:cNvSpPr>
            <a:spLocks/>
          </p:cNvSpPr>
          <p:nvPr/>
        </p:nvSpPr>
        <p:spPr bwMode="auto">
          <a:xfrm>
            <a:off x="1042988" y="1844675"/>
            <a:ext cx="3443287" cy="2678113"/>
          </a:xfrm>
          <a:custGeom>
            <a:avLst/>
            <a:gdLst>
              <a:gd name="T0" fmla="*/ 0 w 3321"/>
              <a:gd name="T1" fmla="*/ 2147483646 h 2441"/>
              <a:gd name="T2" fmla="*/ 2147483646 w 3321"/>
              <a:gd name="T3" fmla="*/ 2147483646 h 2441"/>
              <a:gd name="T4" fmla="*/ 2147483646 w 3321"/>
              <a:gd name="T5" fmla="*/ 2147483646 h 2441"/>
              <a:gd name="T6" fmla="*/ 2147483646 w 3321"/>
              <a:gd name="T7" fmla="*/ 2147483646 h 2441"/>
              <a:gd name="T8" fmla="*/ 2147483646 w 3321"/>
              <a:gd name="T9" fmla="*/ 2147483646 h 2441"/>
              <a:gd name="T10" fmla="*/ 2147483646 w 3321"/>
              <a:gd name="T11" fmla="*/ 2147483646 h 2441"/>
              <a:gd name="T12" fmla="*/ 2147483646 w 3321"/>
              <a:gd name="T13" fmla="*/ 2147483646 h 2441"/>
              <a:gd name="T14" fmla="*/ 2147483646 w 3321"/>
              <a:gd name="T15" fmla="*/ 2147483646 h 2441"/>
              <a:gd name="T16" fmla="*/ 2147483646 w 3321"/>
              <a:gd name="T17" fmla="*/ 2147483646 h 2441"/>
              <a:gd name="T18" fmla="*/ 2147483646 w 3321"/>
              <a:gd name="T19" fmla="*/ 2147483646 h 2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21" h="2441">
                <a:moveTo>
                  <a:pt x="0" y="2441"/>
                </a:moveTo>
                <a:cubicBezTo>
                  <a:pt x="46" y="2234"/>
                  <a:pt x="178" y="1514"/>
                  <a:pt x="273" y="1200"/>
                </a:cubicBezTo>
                <a:cubicBezTo>
                  <a:pt x="368" y="886"/>
                  <a:pt x="468" y="723"/>
                  <a:pt x="572" y="557"/>
                </a:cubicBezTo>
                <a:cubicBezTo>
                  <a:pt x="572" y="557"/>
                  <a:pt x="899" y="202"/>
                  <a:pt x="899" y="202"/>
                </a:cubicBezTo>
                <a:cubicBezTo>
                  <a:pt x="899" y="202"/>
                  <a:pt x="1165" y="69"/>
                  <a:pt x="1292" y="36"/>
                </a:cubicBezTo>
                <a:cubicBezTo>
                  <a:pt x="1419" y="3"/>
                  <a:pt x="1536" y="4"/>
                  <a:pt x="1661" y="2"/>
                </a:cubicBezTo>
                <a:cubicBezTo>
                  <a:pt x="1786" y="0"/>
                  <a:pt x="1905" y="8"/>
                  <a:pt x="2043" y="25"/>
                </a:cubicBezTo>
                <a:cubicBezTo>
                  <a:pt x="2181" y="42"/>
                  <a:pt x="2342" y="74"/>
                  <a:pt x="2492" y="102"/>
                </a:cubicBezTo>
                <a:cubicBezTo>
                  <a:pt x="2642" y="130"/>
                  <a:pt x="2803" y="160"/>
                  <a:pt x="2941" y="191"/>
                </a:cubicBezTo>
                <a:cubicBezTo>
                  <a:pt x="3079" y="222"/>
                  <a:pt x="3242" y="270"/>
                  <a:pt x="3321" y="291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3889" name="Text Box 2674"/>
          <p:cNvSpPr txBox="1">
            <a:spLocks noChangeArrowheads="1"/>
          </p:cNvSpPr>
          <p:nvPr/>
        </p:nvSpPr>
        <p:spPr bwMode="auto">
          <a:xfrm rot="-5400000">
            <a:off x="3671093" y="3110707"/>
            <a:ext cx="28813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 i="1">
                <a:cs typeface="Arial" panose="020B0604020202020204" pitchFamily="34" charset="0"/>
              </a:rPr>
              <a:t>Адаптационный потенциал, % </a:t>
            </a:r>
            <a:endParaRPr lang="el-GR" altLang="ru-RU" sz="1400" b="1" i="1">
              <a:cs typeface="Arial" panose="020B0604020202020204" pitchFamily="34" charset="0"/>
            </a:endParaRPr>
          </a:p>
        </p:txBody>
      </p:sp>
      <p:sp>
        <p:nvSpPr>
          <p:cNvPr id="33890" name="Text Box 2683"/>
          <p:cNvSpPr txBox="1">
            <a:spLocks noChangeArrowheads="1"/>
          </p:cNvSpPr>
          <p:nvPr/>
        </p:nvSpPr>
        <p:spPr bwMode="auto">
          <a:xfrm>
            <a:off x="4611688" y="1778000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100 </a:t>
            </a:r>
            <a:endParaRPr lang="en-US" altLang="ru-RU" sz="1200" b="1"/>
          </a:p>
        </p:txBody>
      </p:sp>
      <p:sp>
        <p:nvSpPr>
          <p:cNvPr id="33891" name="Text Box 2663"/>
          <p:cNvSpPr txBox="1">
            <a:spLocks noChangeArrowheads="1"/>
          </p:cNvSpPr>
          <p:nvPr/>
        </p:nvSpPr>
        <p:spPr bwMode="auto">
          <a:xfrm>
            <a:off x="911225" y="4683125"/>
            <a:ext cx="250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1.0</a:t>
            </a:r>
            <a:endParaRPr lang="en-US" altLang="ru-RU" sz="1200" b="1"/>
          </a:p>
        </p:txBody>
      </p:sp>
      <p:sp>
        <p:nvSpPr>
          <p:cNvPr id="33892" name="Text Box 2663"/>
          <p:cNvSpPr txBox="1">
            <a:spLocks noChangeArrowheads="1"/>
          </p:cNvSpPr>
          <p:nvPr/>
        </p:nvSpPr>
        <p:spPr bwMode="auto">
          <a:xfrm>
            <a:off x="2662238" y="4687888"/>
            <a:ext cx="2508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2.0</a:t>
            </a:r>
            <a:endParaRPr lang="en-US" altLang="ru-RU" sz="1200" b="1"/>
          </a:p>
        </p:txBody>
      </p:sp>
      <p:sp>
        <p:nvSpPr>
          <p:cNvPr id="33893" name="Text Box 2663"/>
          <p:cNvSpPr txBox="1">
            <a:spLocks noChangeArrowheads="1"/>
          </p:cNvSpPr>
          <p:nvPr/>
        </p:nvSpPr>
        <p:spPr bwMode="auto">
          <a:xfrm>
            <a:off x="4378325" y="4687888"/>
            <a:ext cx="2508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3.0</a:t>
            </a:r>
            <a:endParaRPr lang="en-US" altLang="ru-RU" sz="1200" b="1"/>
          </a:p>
        </p:txBody>
      </p:sp>
      <p:cxnSp>
        <p:nvCxnSpPr>
          <p:cNvPr id="33894" name="Straight Connector 2"/>
          <p:cNvCxnSpPr>
            <a:cxnSpLocks noChangeShapeType="1"/>
          </p:cNvCxnSpPr>
          <p:nvPr/>
        </p:nvCxnSpPr>
        <p:spPr bwMode="auto">
          <a:xfrm>
            <a:off x="4495800" y="4551363"/>
            <a:ext cx="0" cy="107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95" name="Straight Connector 35"/>
          <p:cNvCxnSpPr>
            <a:cxnSpLocks noChangeShapeType="1"/>
          </p:cNvCxnSpPr>
          <p:nvPr/>
        </p:nvCxnSpPr>
        <p:spPr bwMode="auto">
          <a:xfrm flipH="1">
            <a:off x="1036638" y="4314825"/>
            <a:ext cx="1587" cy="1031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96" name="Straight Connector 40"/>
          <p:cNvCxnSpPr>
            <a:cxnSpLocks noChangeShapeType="1"/>
          </p:cNvCxnSpPr>
          <p:nvPr/>
        </p:nvCxnSpPr>
        <p:spPr bwMode="auto">
          <a:xfrm flipH="1">
            <a:off x="4503738" y="4551363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97" name="Text Box 2683"/>
          <p:cNvSpPr txBox="1">
            <a:spLocks noChangeArrowheads="1"/>
          </p:cNvSpPr>
          <p:nvPr/>
        </p:nvSpPr>
        <p:spPr bwMode="auto">
          <a:xfrm>
            <a:off x="4611688" y="2311400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80</a:t>
            </a:r>
            <a:endParaRPr lang="en-US" altLang="ru-RU" sz="1200" b="1"/>
          </a:p>
        </p:txBody>
      </p:sp>
      <p:sp>
        <p:nvSpPr>
          <p:cNvPr id="33898" name="Text Box 2683"/>
          <p:cNvSpPr txBox="1">
            <a:spLocks noChangeArrowheads="1"/>
          </p:cNvSpPr>
          <p:nvPr/>
        </p:nvSpPr>
        <p:spPr bwMode="auto">
          <a:xfrm>
            <a:off x="4611688" y="2846388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60</a:t>
            </a:r>
            <a:endParaRPr lang="en-US" altLang="ru-RU" sz="1200" b="1"/>
          </a:p>
        </p:txBody>
      </p:sp>
      <p:sp>
        <p:nvSpPr>
          <p:cNvPr id="33899" name="Text Box 2683"/>
          <p:cNvSpPr txBox="1">
            <a:spLocks noChangeArrowheads="1"/>
          </p:cNvSpPr>
          <p:nvPr/>
        </p:nvSpPr>
        <p:spPr bwMode="auto">
          <a:xfrm>
            <a:off x="4611688" y="3381375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40</a:t>
            </a:r>
            <a:endParaRPr lang="en-US" altLang="ru-RU" sz="1200" b="1"/>
          </a:p>
        </p:txBody>
      </p:sp>
      <p:sp>
        <p:nvSpPr>
          <p:cNvPr id="33900" name="Text Box 2683"/>
          <p:cNvSpPr txBox="1">
            <a:spLocks noChangeArrowheads="1"/>
          </p:cNvSpPr>
          <p:nvPr/>
        </p:nvSpPr>
        <p:spPr bwMode="auto">
          <a:xfrm>
            <a:off x="4611688" y="3914775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20</a:t>
            </a:r>
            <a:endParaRPr lang="en-US" altLang="ru-RU" sz="1200" b="1"/>
          </a:p>
        </p:txBody>
      </p:sp>
      <p:sp>
        <p:nvSpPr>
          <p:cNvPr id="33901" name="Text Box 2683"/>
          <p:cNvSpPr txBox="1">
            <a:spLocks noChangeArrowheads="1"/>
          </p:cNvSpPr>
          <p:nvPr/>
        </p:nvSpPr>
        <p:spPr bwMode="auto">
          <a:xfrm>
            <a:off x="4611688" y="4449763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/>
              <a:t>0</a:t>
            </a:r>
            <a:endParaRPr lang="en-US" altLang="ru-RU" sz="1200" b="1"/>
          </a:p>
        </p:txBody>
      </p:sp>
      <p:cxnSp>
        <p:nvCxnSpPr>
          <p:cNvPr id="33902" name="Straight Connector 54"/>
          <p:cNvCxnSpPr>
            <a:cxnSpLocks noChangeShapeType="1"/>
          </p:cNvCxnSpPr>
          <p:nvPr/>
        </p:nvCxnSpPr>
        <p:spPr bwMode="auto">
          <a:xfrm flipH="1">
            <a:off x="4503738" y="1844675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03" name="Straight Connector 55"/>
          <p:cNvCxnSpPr>
            <a:cxnSpLocks noChangeShapeType="1"/>
          </p:cNvCxnSpPr>
          <p:nvPr/>
        </p:nvCxnSpPr>
        <p:spPr bwMode="auto">
          <a:xfrm flipH="1">
            <a:off x="4503738" y="2386013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04" name="Straight Connector 56"/>
          <p:cNvCxnSpPr>
            <a:cxnSpLocks noChangeShapeType="1"/>
          </p:cNvCxnSpPr>
          <p:nvPr/>
        </p:nvCxnSpPr>
        <p:spPr bwMode="auto">
          <a:xfrm flipH="1">
            <a:off x="4503738" y="2927350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05" name="Straight Connector 57"/>
          <p:cNvCxnSpPr>
            <a:cxnSpLocks noChangeShapeType="1"/>
          </p:cNvCxnSpPr>
          <p:nvPr/>
        </p:nvCxnSpPr>
        <p:spPr bwMode="auto">
          <a:xfrm flipH="1">
            <a:off x="4503738" y="3468688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06" name="Straight Connector 58"/>
          <p:cNvCxnSpPr>
            <a:cxnSpLocks noChangeShapeType="1"/>
          </p:cNvCxnSpPr>
          <p:nvPr/>
        </p:nvCxnSpPr>
        <p:spPr bwMode="auto">
          <a:xfrm flipH="1">
            <a:off x="4503738" y="4010025"/>
            <a:ext cx="10795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F20995-EE53-4BE7-A0CD-A694820B2DCF}" type="slidenum">
              <a:rPr lang="ru-RU" altLang="ru-RU" sz="1400" smtClean="0"/>
              <a:pPr/>
              <a:t>14</a:t>
            </a:fld>
            <a:endParaRPr lang="ru-RU" altLang="ru-RU" sz="140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60363"/>
            <a:ext cx="7883525" cy="863600"/>
          </a:xfrm>
        </p:spPr>
        <p:txBody>
          <a:bodyPr rIns="0"/>
          <a:lstStyle/>
          <a:p>
            <a:pPr eaLnBrk="1" hangingPunct="1"/>
            <a:r>
              <a:rPr lang="ru-RU" altLang="ru-RU" smtClean="0"/>
              <a:t>Возможности управления устойчивостью  экономических систем с использованием индикатора соразмерности</a:t>
            </a:r>
          </a:p>
        </p:txBody>
      </p:sp>
      <p:sp>
        <p:nvSpPr>
          <p:cNvPr id="35844" name="TextBox 63"/>
          <p:cNvSpPr txBox="1">
            <a:spLocks noChangeArrowheads="1"/>
          </p:cNvSpPr>
          <p:nvPr/>
        </p:nvSpPr>
        <p:spPr bwMode="auto">
          <a:xfrm>
            <a:off x="1390650" y="2420938"/>
            <a:ext cx="9779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Система 1</a:t>
            </a:r>
          </a:p>
        </p:txBody>
      </p:sp>
      <p:sp>
        <p:nvSpPr>
          <p:cNvPr id="35845" name="TextBox 63"/>
          <p:cNvSpPr txBox="1">
            <a:spLocks noChangeArrowheads="1"/>
          </p:cNvSpPr>
          <p:nvPr/>
        </p:nvSpPr>
        <p:spPr bwMode="auto">
          <a:xfrm>
            <a:off x="1390650" y="2919413"/>
            <a:ext cx="9779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Система 2</a:t>
            </a:r>
          </a:p>
        </p:txBody>
      </p:sp>
      <p:sp>
        <p:nvSpPr>
          <p:cNvPr id="35846" name="TextBox 63"/>
          <p:cNvSpPr txBox="1">
            <a:spLocks noChangeArrowheads="1"/>
          </p:cNvSpPr>
          <p:nvPr/>
        </p:nvSpPr>
        <p:spPr bwMode="auto">
          <a:xfrm>
            <a:off x="2843213" y="2657475"/>
            <a:ext cx="29035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Объединенная система = (1 + 2)</a:t>
            </a:r>
          </a:p>
        </p:txBody>
      </p:sp>
      <p:cxnSp>
        <p:nvCxnSpPr>
          <p:cNvPr id="35847" name="Elbow Connector 2"/>
          <p:cNvCxnSpPr>
            <a:cxnSpLocks noChangeShapeType="1"/>
            <a:stCxn id="35844" idx="3"/>
            <a:endCxn id="35846" idx="1"/>
          </p:cNvCxnSpPr>
          <p:nvPr/>
        </p:nvCxnSpPr>
        <p:spPr bwMode="auto">
          <a:xfrm>
            <a:off x="2368550" y="2565400"/>
            <a:ext cx="474663" cy="23653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8" name="Elbow Connector 58"/>
          <p:cNvCxnSpPr>
            <a:cxnSpLocks noChangeShapeType="1"/>
            <a:stCxn id="35845" idx="3"/>
            <a:endCxn id="35846" idx="1"/>
          </p:cNvCxnSpPr>
          <p:nvPr/>
        </p:nvCxnSpPr>
        <p:spPr bwMode="auto">
          <a:xfrm flipV="1">
            <a:off x="2368550" y="2801938"/>
            <a:ext cx="474663" cy="261937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9" name="TextBox 63"/>
          <p:cNvSpPr txBox="1">
            <a:spLocks noChangeArrowheads="1"/>
          </p:cNvSpPr>
          <p:nvPr/>
        </p:nvSpPr>
        <p:spPr bwMode="auto">
          <a:xfrm>
            <a:off x="893763" y="1873250"/>
            <a:ext cx="56705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Пример 1: слияние двух экономических систем в одну</a:t>
            </a:r>
          </a:p>
        </p:txBody>
      </p:sp>
      <p:sp>
        <p:nvSpPr>
          <p:cNvPr id="35850" name="TextBox 63"/>
          <p:cNvSpPr txBox="1">
            <a:spLocks noChangeArrowheads="1"/>
          </p:cNvSpPr>
          <p:nvPr/>
        </p:nvSpPr>
        <p:spPr bwMode="auto">
          <a:xfrm>
            <a:off x="609600" y="3860800"/>
            <a:ext cx="687387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Пример 2: слияние двух состояний одной экономической системы</a:t>
            </a:r>
          </a:p>
        </p:txBody>
      </p:sp>
      <p:sp>
        <p:nvSpPr>
          <p:cNvPr id="35851" name="TextBox 63"/>
          <p:cNvSpPr txBox="1">
            <a:spLocks noChangeArrowheads="1"/>
          </p:cNvSpPr>
          <p:nvPr/>
        </p:nvSpPr>
        <p:spPr bwMode="auto">
          <a:xfrm>
            <a:off x="1160463" y="4824413"/>
            <a:ext cx="1412875" cy="287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Система «До»</a:t>
            </a:r>
          </a:p>
        </p:txBody>
      </p:sp>
      <p:sp>
        <p:nvSpPr>
          <p:cNvPr id="35852" name="TextBox 63"/>
          <p:cNvSpPr txBox="1">
            <a:spLocks noChangeArrowheads="1"/>
          </p:cNvSpPr>
          <p:nvPr/>
        </p:nvSpPr>
        <p:spPr bwMode="auto">
          <a:xfrm>
            <a:off x="2573338" y="4824413"/>
            <a:ext cx="1722437" cy="287337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Система «После»</a:t>
            </a:r>
          </a:p>
        </p:txBody>
      </p:sp>
      <p:cxnSp>
        <p:nvCxnSpPr>
          <p:cNvPr id="35853" name="Straight Arrow Connector 9"/>
          <p:cNvCxnSpPr>
            <a:cxnSpLocks noChangeShapeType="1"/>
          </p:cNvCxnSpPr>
          <p:nvPr/>
        </p:nvCxnSpPr>
        <p:spPr bwMode="auto">
          <a:xfrm flipV="1">
            <a:off x="1160463" y="4292600"/>
            <a:ext cx="0" cy="1512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4" name="Straight Arrow Connector 11"/>
          <p:cNvCxnSpPr>
            <a:cxnSpLocks noChangeShapeType="1"/>
          </p:cNvCxnSpPr>
          <p:nvPr/>
        </p:nvCxnSpPr>
        <p:spPr bwMode="auto">
          <a:xfrm>
            <a:off x="1160463" y="5805488"/>
            <a:ext cx="345598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5" name="Straight Connector 14"/>
          <p:cNvCxnSpPr>
            <a:cxnSpLocks noChangeShapeType="1"/>
          </p:cNvCxnSpPr>
          <p:nvPr/>
        </p:nvCxnSpPr>
        <p:spPr bwMode="auto">
          <a:xfrm>
            <a:off x="2573338" y="4765675"/>
            <a:ext cx="0" cy="11112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6" name="TextBox 63"/>
          <p:cNvSpPr txBox="1">
            <a:spLocks noChangeArrowheads="1"/>
          </p:cNvSpPr>
          <p:nvPr/>
        </p:nvSpPr>
        <p:spPr bwMode="auto">
          <a:xfrm>
            <a:off x="4225925" y="4365625"/>
            <a:ext cx="1841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Известна сумма </a:t>
            </a:r>
            <a:r>
              <a:rPr lang="en-US" altLang="ru-RU" sz="1400" b="1">
                <a:cs typeface="Arial" panose="020B0604020202020204" pitchFamily="34" charset="0"/>
              </a:rPr>
              <a:t>(S) </a:t>
            </a:r>
            <a:endParaRPr lang="ru-RU" altLang="ru-RU" sz="1400" b="1">
              <a:cs typeface="Arial" panose="020B0604020202020204" pitchFamily="34" charset="0"/>
            </a:endParaRPr>
          </a:p>
        </p:txBody>
      </p:sp>
      <p:sp>
        <p:nvSpPr>
          <p:cNvPr id="35857" name="TextBox 63"/>
          <p:cNvSpPr txBox="1">
            <a:spLocks noChangeArrowheads="1"/>
          </p:cNvSpPr>
          <p:nvPr/>
        </p:nvSpPr>
        <p:spPr bwMode="auto">
          <a:xfrm>
            <a:off x="6264275" y="4365625"/>
            <a:ext cx="241776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Рассчитывается число (</a:t>
            </a:r>
            <a:r>
              <a:rPr lang="en-US" altLang="ru-RU" sz="1400" b="1">
                <a:cs typeface="Arial" panose="020B0604020202020204" pitchFamily="34" charset="0"/>
              </a:rPr>
              <a:t>N)</a:t>
            </a:r>
            <a:endParaRPr lang="ru-RU" altLang="ru-RU" sz="1400" b="1">
              <a:cs typeface="Arial" panose="020B0604020202020204" pitchFamily="34" charset="0"/>
            </a:endParaRPr>
          </a:p>
        </p:txBody>
      </p:sp>
      <p:sp>
        <p:nvSpPr>
          <p:cNvPr id="35858" name="TextBox 63"/>
          <p:cNvSpPr txBox="1">
            <a:spLocks noChangeArrowheads="1"/>
          </p:cNvSpPr>
          <p:nvPr/>
        </p:nvSpPr>
        <p:spPr bwMode="auto">
          <a:xfrm>
            <a:off x="4295775" y="5303838"/>
            <a:ext cx="17843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Известно число</a:t>
            </a:r>
            <a:r>
              <a:rPr lang="en-US" altLang="ru-RU" sz="1400" b="1">
                <a:cs typeface="Arial" panose="020B0604020202020204" pitchFamily="34" charset="0"/>
              </a:rPr>
              <a:t> (N)</a:t>
            </a:r>
            <a:endParaRPr lang="ru-RU" altLang="ru-RU" sz="1400" b="1">
              <a:cs typeface="Arial" panose="020B0604020202020204" pitchFamily="34" charset="0"/>
            </a:endParaRPr>
          </a:p>
        </p:txBody>
      </p:sp>
      <p:sp>
        <p:nvSpPr>
          <p:cNvPr id="35859" name="TextBox 63"/>
          <p:cNvSpPr txBox="1">
            <a:spLocks noChangeArrowheads="1"/>
          </p:cNvSpPr>
          <p:nvPr/>
        </p:nvSpPr>
        <p:spPr bwMode="auto">
          <a:xfrm>
            <a:off x="6272213" y="5300663"/>
            <a:ext cx="24320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Рассчитывается сумма</a:t>
            </a:r>
            <a:r>
              <a:rPr lang="en-US" altLang="ru-RU" sz="1400" b="1">
                <a:cs typeface="Arial" panose="020B0604020202020204" pitchFamily="34" charset="0"/>
              </a:rPr>
              <a:t> (S)</a:t>
            </a:r>
            <a:endParaRPr lang="ru-RU" altLang="ru-RU" sz="1400" b="1">
              <a:cs typeface="Arial" panose="020B0604020202020204" pitchFamily="34" charset="0"/>
            </a:endParaRPr>
          </a:p>
        </p:txBody>
      </p:sp>
      <p:cxnSp>
        <p:nvCxnSpPr>
          <p:cNvPr id="35860" name="Elbow Connector 78"/>
          <p:cNvCxnSpPr>
            <a:cxnSpLocks noChangeShapeType="1"/>
            <a:stCxn id="35852" idx="0"/>
            <a:endCxn id="35856" idx="1"/>
          </p:cNvCxnSpPr>
          <p:nvPr/>
        </p:nvCxnSpPr>
        <p:spPr bwMode="auto">
          <a:xfrm rot="5400000" flipH="1" flipV="1">
            <a:off x="3671887" y="4270376"/>
            <a:ext cx="315913" cy="792162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1" name="Elbow Connector 79"/>
          <p:cNvCxnSpPr>
            <a:cxnSpLocks noChangeShapeType="1"/>
            <a:stCxn id="35852" idx="2"/>
            <a:endCxn id="35858" idx="1"/>
          </p:cNvCxnSpPr>
          <p:nvPr/>
        </p:nvCxnSpPr>
        <p:spPr bwMode="auto">
          <a:xfrm rot="16200000" flipH="1">
            <a:off x="3689350" y="4856163"/>
            <a:ext cx="350838" cy="862012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2" name="Straight Arrow Connector 21"/>
          <p:cNvCxnSpPr>
            <a:cxnSpLocks noChangeShapeType="1"/>
            <a:stCxn id="35856" idx="3"/>
            <a:endCxn id="35857" idx="1"/>
          </p:cNvCxnSpPr>
          <p:nvPr/>
        </p:nvCxnSpPr>
        <p:spPr bwMode="auto">
          <a:xfrm>
            <a:off x="6067425" y="4508500"/>
            <a:ext cx="1968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3" name="Straight Arrow Connector 82"/>
          <p:cNvCxnSpPr>
            <a:cxnSpLocks noChangeShapeType="1"/>
            <a:stCxn id="35858" idx="3"/>
            <a:endCxn id="35859" idx="1"/>
          </p:cNvCxnSpPr>
          <p:nvPr/>
        </p:nvCxnSpPr>
        <p:spPr bwMode="auto">
          <a:xfrm flipV="1">
            <a:off x="6080125" y="5459413"/>
            <a:ext cx="192088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4" name="TextBox 63"/>
          <p:cNvSpPr txBox="1">
            <a:spLocks noChangeArrowheads="1"/>
          </p:cNvSpPr>
          <p:nvPr/>
        </p:nvSpPr>
        <p:spPr bwMode="auto">
          <a:xfrm>
            <a:off x="2251075" y="5899150"/>
            <a:ext cx="64452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Время</a:t>
            </a:r>
          </a:p>
        </p:txBody>
      </p:sp>
      <p:sp>
        <p:nvSpPr>
          <p:cNvPr id="35865" name="TextBox 63"/>
          <p:cNvSpPr txBox="1">
            <a:spLocks noChangeArrowheads="1"/>
          </p:cNvSpPr>
          <p:nvPr/>
        </p:nvSpPr>
        <p:spPr bwMode="auto">
          <a:xfrm rot="-5400000">
            <a:off x="113506" y="4829969"/>
            <a:ext cx="14319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Индикатор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1400" b="1">
                <a:cs typeface="Arial" panose="020B0604020202020204" pitchFamily="34" charset="0"/>
              </a:rPr>
              <a:t>соразмерности</a:t>
            </a:r>
          </a:p>
        </p:txBody>
      </p:sp>
      <p:sp>
        <p:nvSpPr>
          <p:cNvPr id="35866" name="Rectangle 11"/>
          <p:cNvSpPr>
            <a:spLocks noChangeArrowheads="1"/>
          </p:cNvSpPr>
          <p:nvPr/>
        </p:nvSpPr>
        <p:spPr bwMode="auto">
          <a:xfrm>
            <a:off x="539750" y="1773238"/>
            <a:ext cx="8280400" cy="18002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35867" name="Rectangle 36"/>
          <p:cNvSpPr>
            <a:spLocks noChangeArrowheads="1"/>
          </p:cNvSpPr>
          <p:nvPr/>
        </p:nvSpPr>
        <p:spPr bwMode="auto">
          <a:xfrm>
            <a:off x="539750" y="3860800"/>
            <a:ext cx="8280400" cy="23399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358775" y="5757863"/>
            <a:ext cx="8421688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tIns="46800" rIns="54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При слиянии экономических систем с равными индикаторами соразмерности  и разными средними значениями распределяемого ресурса получается распределение  с отличающимся индикатором соразмерности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360363"/>
            <a:ext cx="8261350" cy="863600"/>
          </a:xfrm>
        </p:spPr>
        <p:txBody>
          <a:bodyPr/>
          <a:lstStyle/>
          <a:p>
            <a:r>
              <a:rPr lang="ru-RU" altLang="ru-RU" smtClean="0"/>
              <a:t>Индикатор соразмерности</a:t>
            </a:r>
            <a:r>
              <a:rPr lang="en-US" altLang="ru-RU" smtClean="0"/>
              <a:t> </a:t>
            </a:r>
            <a:r>
              <a:rPr lang="ru-RU" altLang="ru-RU" smtClean="0"/>
              <a:t>объединенной экономической системы при слиянии двух  систем с равными индикаторами соразмерности и разными средними распределений ресурсов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363" y="3419475"/>
          <a:ext cx="4103688" cy="1973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275"/>
                <a:gridCol w="522448"/>
                <a:gridCol w="671719"/>
                <a:gridCol w="660823"/>
                <a:gridCol w="831423"/>
              </a:tblGrid>
              <a:tr h="348455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91432" marR="91432" marT="45745" marB="4574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/N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45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Система 1 </a:t>
                      </a:r>
                      <a:endParaRPr lang="ru-RU" sz="1600" dirty="0"/>
                    </a:p>
                  </a:txBody>
                  <a:tcPr marL="144015" marR="91432" marT="45745" marB="4574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40.0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45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Система</a:t>
                      </a:r>
                      <a:r>
                        <a:rPr lang="ru-RU" sz="1600" baseline="0" dirty="0" smtClean="0"/>
                        <a:t> 2 </a:t>
                      </a:r>
                      <a:endParaRPr lang="ru-RU" sz="1600" dirty="0" smtClean="0"/>
                    </a:p>
                  </a:txBody>
                  <a:tcPr marL="144015" marR="91432" marT="45745" marB="4574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4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Объединен. </a:t>
                      </a:r>
                      <a:r>
                        <a:rPr lang="ru-RU" sz="1600" baseline="0" dirty="0" smtClean="0"/>
                        <a:t> Система </a:t>
                      </a:r>
                      <a:endParaRPr lang="ru-RU" sz="1600" dirty="0"/>
                    </a:p>
                  </a:txBody>
                  <a:tcPr marL="144015" marR="91432" marT="45745" marB="4574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20.0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2.29</a:t>
                      </a:r>
                      <a:endParaRPr lang="ru-RU" sz="1600" b="1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4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Ср.кв.откл.</a:t>
                      </a:r>
                      <a:endParaRPr lang="ru-RU" sz="1600" dirty="0"/>
                    </a:p>
                  </a:txBody>
                  <a:tcPr marL="144015" marR="91432" marT="45745" marB="45745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38" marR="91438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38" marR="91438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0.19%</a:t>
                      </a:r>
                      <a:endParaRPr lang="ru-RU" sz="1600" dirty="0"/>
                    </a:p>
                  </a:txBody>
                  <a:tcPr marL="91410" marR="91410" marT="45746" marB="4574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792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547813"/>
            <a:ext cx="412432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929" name="Object 6"/>
          <p:cNvGraphicFramePr>
            <a:graphicFrameLocks noChangeAspect="1"/>
          </p:cNvGraphicFramePr>
          <p:nvPr/>
        </p:nvGraphicFramePr>
        <p:xfrm>
          <a:off x="6588125" y="3141663"/>
          <a:ext cx="6032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6" name="Chart" r:id="rId5" imgW="6095848" imgH="4069194" progId="MSGraph.Chart.8">
                  <p:embed followColorScheme="full"/>
                </p:oleObj>
              </mc:Choice>
              <mc:Fallback>
                <p:oleObj name="Chart" r:id="rId5" imgW="6095848" imgH="4069194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3141663"/>
                        <a:ext cx="6032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30" name="Object 7"/>
          <p:cNvGraphicFramePr>
            <a:graphicFrameLocks noChangeAspect="1"/>
          </p:cNvGraphicFramePr>
          <p:nvPr/>
        </p:nvGraphicFramePr>
        <p:xfrm>
          <a:off x="7848600" y="4221163"/>
          <a:ext cx="771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7" name="Chart" r:id="rId7" imgW="3581248" imgH="1699412" progId="MSGraph.Chart.8">
                  <p:embed followColorScheme="full"/>
                </p:oleObj>
              </mc:Choice>
              <mc:Fallback>
                <p:oleObj name="Chart" r:id="rId7" imgW="3581248" imgH="1699412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221163"/>
                        <a:ext cx="7715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EE05AD-7656-4D64-9A3F-9F75EBCC2A49}" type="slidenum">
              <a:rPr lang="ru-RU" altLang="en-US" sz="1400" smtClean="0"/>
              <a:pPr/>
              <a:t>15</a:t>
            </a:fld>
            <a:endParaRPr lang="ru-RU" altLang="en-US" sz="1400" smtClean="0"/>
          </a:p>
        </p:txBody>
      </p:sp>
      <p:sp>
        <p:nvSpPr>
          <p:cNvPr id="37932" name="TextBox 63"/>
          <p:cNvSpPr txBox="1">
            <a:spLocks noChangeArrowheads="1"/>
          </p:cNvSpPr>
          <p:nvPr/>
        </p:nvSpPr>
        <p:spPr bwMode="auto">
          <a:xfrm>
            <a:off x="539750" y="2736850"/>
            <a:ext cx="3706813" cy="331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1600" b="1">
                <a:cs typeface="Arial" panose="020B0604020202020204" pitchFamily="34" charset="0"/>
              </a:rPr>
              <a:t>Объединенная система (1 + 2)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r>
              <a:rPr lang="ru-RU" altLang="ru-RU" sz="1600" b="1">
                <a:cs typeface="Arial" panose="020B0604020202020204" pitchFamily="34" charset="0"/>
              </a:rPr>
              <a:t>) </a:t>
            </a:r>
          </a:p>
        </p:txBody>
      </p:sp>
      <p:sp>
        <p:nvSpPr>
          <p:cNvPr id="37933" name="TextBox 63"/>
          <p:cNvSpPr txBox="1">
            <a:spLocks noChangeArrowheads="1"/>
          </p:cNvSpPr>
          <p:nvPr/>
        </p:nvSpPr>
        <p:spPr bwMode="auto">
          <a:xfrm>
            <a:off x="539750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Система 1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37934" name="TextBox 63"/>
          <p:cNvSpPr txBox="1">
            <a:spLocks noChangeArrowheads="1"/>
          </p:cNvSpPr>
          <p:nvPr/>
        </p:nvSpPr>
        <p:spPr bwMode="auto">
          <a:xfrm>
            <a:off x="2625725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 Система 2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>
                <a:cs typeface="Arial" panose="020B0604020202020204" pitchFamily="34" charset="0"/>
              </a:rPr>
              <a:t>)</a:t>
            </a:r>
          </a:p>
        </p:txBody>
      </p:sp>
      <p:sp>
        <p:nvSpPr>
          <p:cNvPr id="37935" name="Oval 2"/>
          <p:cNvSpPr>
            <a:spLocks noChangeArrowheads="1"/>
          </p:cNvSpPr>
          <p:nvPr/>
        </p:nvSpPr>
        <p:spPr bwMode="auto">
          <a:xfrm>
            <a:off x="1998663" y="2146300"/>
            <a:ext cx="792162" cy="431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000" b="1"/>
              <a:t>«+»</a:t>
            </a:r>
          </a:p>
        </p:txBody>
      </p:sp>
      <p:cxnSp>
        <p:nvCxnSpPr>
          <p:cNvPr id="37936" name="Straight Arrow Connector 4"/>
          <p:cNvCxnSpPr>
            <a:cxnSpLocks noChangeShapeType="1"/>
            <a:stCxn id="37934" idx="2"/>
            <a:endCxn id="37935" idx="6"/>
          </p:cNvCxnSpPr>
          <p:nvPr/>
        </p:nvCxnSpPr>
        <p:spPr bwMode="auto">
          <a:xfrm flipH="1">
            <a:off x="2790825" y="1947863"/>
            <a:ext cx="644525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37" name="Straight Arrow Connector 31"/>
          <p:cNvCxnSpPr>
            <a:cxnSpLocks noChangeShapeType="1"/>
            <a:stCxn id="37933" idx="2"/>
            <a:endCxn id="37935" idx="2"/>
          </p:cNvCxnSpPr>
          <p:nvPr/>
        </p:nvCxnSpPr>
        <p:spPr bwMode="auto">
          <a:xfrm>
            <a:off x="1349375" y="1947863"/>
            <a:ext cx="649288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38" name="Straight Arrow Connector 38"/>
          <p:cNvCxnSpPr>
            <a:cxnSpLocks noChangeShapeType="1"/>
            <a:stCxn id="37935" idx="4"/>
            <a:endCxn id="37932" idx="0"/>
          </p:cNvCxnSpPr>
          <p:nvPr/>
        </p:nvCxnSpPr>
        <p:spPr bwMode="auto">
          <a:xfrm flipH="1">
            <a:off x="2392363" y="2578100"/>
            <a:ext cx="3175" cy="158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7939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854200"/>
            <a:ext cx="1830388" cy="97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358775" y="5757863"/>
            <a:ext cx="8421688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tIns="46800" rIns="54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В данном случае слияние двух различных экономических систем привело к повышению адаптационного потенциала  объединенной системы и улучшению условий для обеспечения ее устойчивости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360363"/>
            <a:ext cx="8261350" cy="863600"/>
          </a:xfrm>
        </p:spPr>
        <p:txBody>
          <a:bodyPr/>
          <a:lstStyle/>
          <a:p>
            <a:r>
              <a:rPr lang="ru-RU" altLang="ru-RU" smtClean="0"/>
              <a:t>Индикатор соразмерности</a:t>
            </a:r>
            <a:r>
              <a:rPr lang="en-US" altLang="ru-RU" smtClean="0"/>
              <a:t> </a:t>
            </a:r>
            <a:r>
              <a:rPr lang="ru-RU" altLang="ru-RU" smtClean="0"/>
              <a:t>объединенной экономической системы при слиянии двух систем с разными индикаторами соразмерности и разными средними значениями распределений ресурсов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58775" y="3419475"/>
          <a:ext cx="4141788" cy="197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301"/>
                <a:gridCol w="410853"/>
                <a:gridCol w="736892"/>
                <a:gridCol w="645605"/>
                <a:gridCol w="877137"/>
              </a:tblGrid>
              <a:tr h="335412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/N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1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Система 1 </a:t>
                      </a:r>
                      <a:endParaRPr lang="ru-RU" sz="1600" dirty="0"/>
                    </a:p>
                  </a:txBody>
                  <a:tcPr marL="14403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40.0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1.30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1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Систем</a:t>
                      </a:r>
                      <a:r>
                        <a:rPr lang="ru-RU" sz="1600" baseline="0" dirty="0" smtClean="0"/>
                        <a:t> 2 </a:t>
                      </a:r>
                      <a:endParaRPr lang="ru-RU" sz="1600" dirty="0" smtClean="0"/>
                    </a:p>
                  </a:txBody>
                  <a:tcPr marL="14403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348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Объединен. </a:t>
                      </a:r>
                      <a:r>
                        <a:rPr lang="ru-RU" sz="1600" baseline="0" dirty="0" smtClean="0"/>
                        <a:t> Система </a:t>
                      </a:r>
                      <a:endParaRPr lang="ru-RU" sz="1600" dirty="0"/>
                    </a:p>
                  </a:txBody>
                  <a:tcPr marL="14403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20.0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2.02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Ср.кв.откл.</a:t>
                      </a:r>
                      <a:endParaRPr lang="ru-RU" sz="1600" dirty="0"/>
                    </a:p>
                  </a:txBody>
                  <a:tcPr marL="14403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22" marR="91422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22" marR="91422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0.80%</a:t>
                      </a:r>
                      <a:endParaRPr lang="ru-RU" sz="1600" dirty="0"/>
                    </a:p>
                  </a:txBody>
                  <a:tcPr marL="91445" marR="91445" marT="45738" marB="4573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97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547813"/>
            <a:ext cx="412432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977" name="Object 6"/>
          <p:cNvGraphicFramePr>
            <a:graphicFrameLocks noChangeAspect="1"/>
          </p:cNvGraphicFramePr>
          <p:nvPr/>
        </p:nvGraphicFramePr>
        <p:xfrm>
          <a:off x="6588125" y="3141663"/>
          <a:ext cx="6032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7" name="Chart" r:id="rId5" imgW="6095848" imgH="4069194" progId="MSGraph.Chart.8">
                  <p:embed followColorScheme="full"/>
                </p:oleObj>
              </mc:Choice>
              <mc:Fallback>
                <p:oleObj name="Chart" r:id="rId5" imgW="6095848" imgH="4069194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3141663"/>
                        <a:ext cx="6032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78" name="Object 7"/>
          <p:cNvGraphicFramePr>
            <a:graphicFrameLocks noChangeAspect="1"/>
          </p:cNvGraphicFramePr>
          <p:nvPr/>
        </p:nvGraphicFramePr>
        <p:xfrm>
          <a:off x="7848600" y="4221163"/>
          <a:ext cx="771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8" name="Chart" r:id="rId7" imgW="3581248" imgH="1699412" progId="MSGraph.Chart.8">
                  <p:embed followColorScheme="full"/>
                </p:oleObj>
              </mc:Choice>
              <mc:Fallback>
                <p:oleObj name="Chart" r:id="rId7" imgW="3581248" imgH="1699412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221163"/>
                        <a:ext cx="7715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79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2AEFC1-B44D-48ED-897F-F8C37403AD65}" type="slidenum">
              <a:rPr lang="ru-RU" altLang="en-US" sz="1400" smtClean="0"/>
              <a:pPr/>
              <a:t>16</a:t>
            </a:fld>
            <a:endParaRPr lang="ru-RU" altLang="en-US" sz="1400" smtClean="0"/>
          </a:p>
        </p:txBody>
      </p:sp>
      <p:sp>
        <p:nvSpPr>
          <p:cNvPr id="39980" name="Прямоугольник 12"/>
          <p:cNvSpPr>
            <a:spLocks noChangeArrowheads="1"/>
          </p:cNvSpPr>
          <p:nvPr/>
        </p:nvSpPr>
        <p:spPr bwMode="auto">
          <a:xfrm>
            <a:off x="7469188" y="3722688"/>
            <a:ext cx="360362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ru-RU" altLang="ru-RU" sz="1600" b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endParaRPr lang="ru-RU" altLang="ru-RU" sz="160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981" name="Прямоугольник 12"/>
          <p:cNvSpPr>
            <a:spLocks noChangeArrowheads="1"/>
          </p:cNvSpPr>
          <p:nvPr/>
        </p:nvSpPr>
        <p:spPr bwMode="auto">
          <a:xfrm>
            <a:off x="7164388" y="3429000"/>
            <a:ext cx="360362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ru-RU" altLang="ru-RU" sz="1600" b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endParaRPr lang="ru-RU" altLang="ru-RU" sz="160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982" name="Прямоугольник 12"/>
          <p:cNvSpPr>
            <a:spLocks noChangeArrowheads="1"/>
          </p:cNvSpPr>
          <p:nvPr/>
        </p:nvSpPr>
        <p:spPr bwMode="auto">
          <a:xfrm>
            <a:off x="7740650" y="3960813"/>
            <a:ext cx="3603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ru-RU" altLang="ru-RU" sz="1600" b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endParaRPr lang="ru-RU" altLang="ru-RU" sz="160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983" name="TextBox 63"/>
          <p:cNvSpPr txBox="1">
            <a:spLocks noChangeArrowheads="1"/>
          </p:cNvSpPr>
          <p:nvPr/>
        </p:nvSpPr>
        <p:spPr bwMode="auto">
          <a:xfrm>
            <a:off x="539750" y="2736850"/>
            <a:ext cx="3706813" cy="331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1600" b="1">
                <a:cs typeface="Arial" panose="020B0604020202020204" pitchFamily="34" charset="0"/>
              </a:rPr>
              <a:t>Объединенная система (1 + 2)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r>
              <a:rPr lang="ru-RU" altLang="ru-RU" sz="1600" b="1">
                <a:cs typeface="Arial" panose="020B0604020202020204" pitchFamily="34" charset="0"/>
              </a:rPr>
              <a:t>) </a:t>
            </a:r>
          </a:p>
        </p:txBody>
      </p:sp>
      <p:sp>
        <p:nvSpPr>
          <p:cNvPr id="39984" name="TextBox 63"/>
          <p:cNvSpPr txBox="1">
            <a:spLocks noChangeArrowheads="1"/>
          </p:cNvSpPr>
          <p:nvPr/>
        </p:nvSpPr>
        <p:spPr bwMode="auto">
          <a:xfrm>
            <a:off x="539750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Система 1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39985" name="TextBox 63"/>
          <p:cNvSpPr txBox="1">
            <a:spLocks noChangeArrowheads="1"/>
          </p:cNvSpPr>
          <p:nvPr/>
        </p:nvSpPr>
        <p:spPr bwMode="auto">
          <a:xfrm>
            <a:off x="2625725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 Система 2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>
                <a:cs typeface="Arial" panose="020B0604020202020204" pitchFamily="34" charset="0"/>
              </a:rPr>
              <a:t>)</a:t>
            </a:r>
          </a:p>
        </p:txBody>
      </p:sp>
      <p:sp>
        <p:nvSpPr>
          <p:cNvPr id="39986" name="Oval 2"/>
          <p:cNvSpPr>
            <a:spLocks noChangeArrowheads="1"/>
          </p:cNvSpPr>
          <p:nvPr/>
        </p:nvSpPr>
        <p:spPr bwMode="auto">
          <a:xfrm>
            <a:off x="1998663" y="2146300"/>
            <a:ext cx="792162" cy="431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000" b="1"/>
              <a:t>«+»</a:t>
            </a:r>
          </a:p>
        </p:txBody>
      </p:sp>
      <p:cxnSp>
        <p:nvCxnSpPr>
          <p:cNvPr id="39987" name="Straight Arrow Connector 4"/>
          <p:cNvCxnSpPr>
            <a:cxnSpLocks noChangeShapeType="1"/>
            <a:stCxn id="39985" idx="2"/>
            <a:endCxn id="39986" idx="6"/>
          </p:cNvCxnSpPr>
          <p:nvPr/>
        </p:nvCxnSpPr>
        <p:spPr bwMode="auto">
          <a:xfrm flipH="1">
            <a:off x="2790825" y="1947863"/>
            <a:ext cx="644525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88" name="Straight Arrow Connector 31"/>
          <p:cNvCxnSpPr>
            <a:cxnSpLocks noChangeShapeType="1"/>
            <a:stCxn id="39984" idx="2"/>
            <a:endCxn id="39986" idx="2"/>
          </p:cNvCxnSpPr>
          <p:nvPr/>
        </p:nvCxnSpPr>
        <p:spPr bwMode="auto">
          <a:xfrm>
            <a:off x="1349375" y="1947863"/>
            <a:ext cx="649288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89" name="Straight Arrow Connector 38"/>
          <p:cNvCxnSpPr>
            <a:cxnSpLocks noChangeShapeType="1"/>
            <a:stCxn id="39986" idx="4"/>
            <a:endCxn id="39983" idx="0"/>
          </p:cNvCxnSpPr>
          <p:nvPr/>
        </p:nvCxnSpPr>
        <p:spPr bwMode="auto">
          <a:xfrm flipH="1">
            <a:off x="2392363" y="2578100"/>
            <a:ext cx="3175" cy="158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9990" name="Picture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854200"/>
            <a:ext cx="1830388" cy="97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358775" y="5757863"/>
            <a:ext cx="8445500" cy="863600"/>
          </a:xfrm>
          <a:prstGeom prst="roundRect">
            <a:avLst>
              <a:gd name="adj" fmla="val 1137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tIns="46800" rIns="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При слиянии двух распределений ресурсов с равными индикаторами соразмерности  и равными средними значениями распределяемого ресурса получается сводное распределение с таким же индикатором соразмерности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360363"/>
            <a:ext cx="8261350" cy="863600"/>
          </a:xfrm>
        </p:spPr>
        <p:txBody>
          <a:bodyPr/>
          <a:lstStyle/>
          <a:p>
            <a:r>
              <a:rPr lang="ru-RU" altLang="ru-RU" smtClean="0"/>
              <a:t>Индикатор соразмерности</a:t>
            </a:r>
            <a:r>
              <a:rPr lang="en-US" altLang="ru-RU" smtClean="0"/>
              <a:t> </a:t>
            </a:r>
            <a:r>
              <a:rPr lang="ru-RU" altLang="ru-RU" smtClean="0"/>
              <a:t>объединенной экономической системы при слиянии двух систем с равными индикаторами соразмерности и  равными средними значениями распределений ресурсов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0363" y="3419475"/>
          <a:ext cx="4140200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440"/>
                <a:gridCol w="527307"/>
                <a:gridCol w="677968"/>
                <a:gridCol w="674357"/>
                <a:gridCol w="792128"/>
              </a:tblGrid>
              <a:tr h="34410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/N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10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Система 1 </a:t>
                      </a:r>
                      <a:endParaRPr lang="ru-RU" sz="1600" dirty="0"/>
                    </a:p>
                  </a:txBody>
                  <a:tcPr marL="143992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r>
                        <a:rPr lang="en-US" sz="1600" dirty="0" smtClean="0"/>
                        <a:t>00</a:t>
                      </a:r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r>
                        <a:rPr lang="en-US" sz="1600" dirty="0" smtClean="0"/>
                        <a:t>0.0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100">
                <a:tc>
                  <a:txBody>
                    <a:bodyPr/>
                    <a:lstStyle/>
                    <a:p>
                      <a:pPr algn="l"/>
                      <a:r>
                        <a:rPr lang="ru-RU" sz="1600" baseline="0" dirty="0" smtClean="0"/>
                        <a:t>Система 2</a:t>
                      </a:r>
                      <a:endParaRPr lang="ru-RU" sz="1600" dirty="0"/>
                    </a:p>
                  </a:txBody>
                  <a:tcPr marL="143992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r>
                        <a:rPr lang="en-US" sz="1600" dirty="0" smtClean="0"/>
                        <a:t>00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r>
                        <a:rPr lang="en-US" sz="1600" dirty="0" smtClean="0"/>
                        <a:t>0.0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0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Объединен. система</a:t>
                      </a:r>
                      <a:endParaRPr lang="ru-RU" sz="1600" dirty="0"/>
                    </a:p>
                  </a:txBody>
                  <a:tcPr marL="143992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20.0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r>
                        <a:rPr lang="en-US" sz="1600" b="1" dirty="0" smtClean="0"/>
                        <a:t>.</a:t>
                      </a:r>
                      <a:r>
                        <a:rPr lang="ru-RU" sz="1600" b="1" dirty="0" smtClean="0"/>
                        <a:t>98</a:t>
                      </a:r>
                      <a:r>
                        <a:rPr lang="ru-RU" sz="1600" b="1" baseline="30000" dirty="0" smtClean="0"/>
                        <a:t>*</a:t>
                      </a:r>
                      <a:endParaRPr lang="ru-RU" sz="1600" b="1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10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Ср.кв.откл.</a:t>
                      </a:r>
                      <a:endParaRPr lang="ru-RU" sz="1600" dirty="0"/>
                    </a:p>
                  </a:txBody>
                  <a:tcPr marL="143992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28" marR="91428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1428" marR="91428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0.16%</a:t>
                      </a:r>
                      <a:endParaRPr lang="ru-RU" sz="1600" dirty="0"/>
                    </a:p>
                  </a:txBody>
                  <a:tcPr marL="91423" marR="91423" marT="45743" marB="457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202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547813"/>
            <a:ext cx="412432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2025" name="Object 6"/>
          <p:cNvGraphicFramePr>
            <a:graphicFrameLocks noChangeAspect="1"/>
          </p:cNvGraphicFramePr>
          <p:nvPr/>
        </p:nvGraphicFramePr>
        <p:xfrm>
          <a:off x="6588125" y="3141663"/>
          <a:ext cx="6032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2" name="Chart" r:id="rId5" imgW="6095848" imgH="4069194" progId="MSGraph.Chart.8">
                  <p:embed followColorScheme="full"/>
                </p:oleObj>
              </mc:Choice>
              <mc:Fallback>
                <p:oleObj name="Chart" r:id="rId5" imgW="6095848" imgH="4069194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3141663"/>
                        <a:ext cx="6032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26" name="Object 7"/>
          <p:cNvGraphicFramePr>
            <a:graphicFrameLocks noChangeAspect="1"/>
          </p:cNvGraphicFramePr>
          <p:nvPr/>
        </p:nvGraphicFramePr>
        <p:xfrm>
          <a:off x="7848600" y="4221163"/>
          <a:ext cx="771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3" name="Chart" r:id="rId7" imgW="3581248" imgH="1699412" progId="MSGraph.Chart.8">
                  <p:embed followColorScheme="full"/>
                </p:oleObj>
              </mc:Choice>
              <mc:Fallback>
                <p:oleObj name="Chart" r:id="rId7" imgW="3581248" imgH="1699412" progId="MSGraph.Chart.8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221163"/>
                        <a:ext cx="7715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C35D60-E300-4BB0-AECE-692823A3ADEB}" type="slidenum">
              <a:rPr lang="ru-RU" altLang="en-US" sz="1400" smtClean="0"/>
              <a:pPr/>
              <a:t>17</a:t>
            </a:fld>
            <a:endParaRPr lang="ru-RU" altLang="en-US" sz="1400" smtClean="0"/>
          </a:p>
        </p:txBody>
      </p:sp>
      <p:sp>
        <p:nvSpPr>
          <p:cNvPr id="42028" name="TextBox 63"/>
          <p:cNvSpPr txBox="1">
            <a:spLocks noChangeArrowheads="1"/>
          </p:cNvSpPr>
          <p:nvPr/>
        </p:nvSpPr>
        <p:spPr bwMode="auto">
          <a:xfrm>
            <a:off x="539750" y="2736850"/>
            <a:ext cx="3706813" cy="331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1600" b="1">
                <a:cs typeface="Arial" panose="020B0604020202020204" pitchFamily="34" charset="0"/>
              </a:rPr>
              <a:t>Объединенная система (1 + 2)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r>
              <a:rPr lang="ru-RU" altLang="ru-RU" sz="1600" b="1">
                <a:cs typeface="Arial" panose="020B0604020202020204" pitchFamily="34" charset="0"/>
              </a:rPr>
              <a:t>) </a:t>
            </a:r>
          </a:p>
        </p:txBody>
      </p:sp>
      <p:sp>
        <p:nvSpPr>
          <p:cNvPr id="42029" name="TextBox 63"/>
          <p:cNvSpPr txBox="1">
            <a:spLocks noChangeArrowheads="1"/>
          </p:cNvSpPr>
          <p:nvPr/>
        </p:nvSpPr>
        <p:spPr bwMode="auto">
          <a:xfrm>
            <a:off x="539750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Система 1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42030" name="TextBox 63"/>
          <p:cNvSpPr txBox="1">
            <a:spLocks noChangeArrowheads="1"/>
          </p:cNvSpPr>
          <p:nvPr/>
        </p:nvSpPr>
        <p:spPr bwMode="auto">
          <a:xfrm>
            <a:off x="2625725" y="1628775"/>
            <a:ext cx="1620838" cy="319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cs typeface="Arial" panose="020B0604020202020204" pitchFamily="34" charset="0"/>
              </a:rPr>
              <a:t> Система 2 (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ru-RU" altLang="ru-RU" sz="1600" b="1" baseline="-2500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>
                <a:cs typeface="Arial" panose="020B0604020202020204" pitchFamily="34" charset="0"/>
              </a:rPr>
              <a:t>)</a:t>
            </a:r>
          </a:p>
        </p:txBody>
      </p:sp>
      <p:sp>
        <p:nvSpPr>
          <p:cNvPr id="42031" name="Oval 2"/>
          <p:cNvSpPr>
            <a:spLocks noChangeArrowheads="1"/>
          </p:cNvSpPr>
          <p:nvPr/>
        </p:nvSpPr>
        <p:spPr bwMode="auto">
          <a:xfrm>
            <a:off x="1998663" y="2146300"/>
            <a:ext cx="792162" cy="431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000" b="1"/>
              <a:t>«+»</a:t>
            </a:r>
          </a:p>
        </p:txBody>
      </p:sp>
      <p:cxnSp>
        <p:nvCxnSpPr>
          <p:cNvPr id="42032" name="Straight Arrow Connector 4"/>
          <p:cNvCxnSpPr>
            <a:cxnSpLocks noChangeShapeType="1"/>
            <a:stCxn id="42030" idx="2"/>
            <a:endCxn id="42031" idx="6"/>
          </p:cNvCxnSpPr>
          <p:nvPr/>
        </p:nvCxnSpPr>
        <p:spPr bwMode="auto">
          <a:xfrm flipH="1">
            <a:off x="2790825" y="1947863"/>
            <a:ext cx="644525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33" name="Straight Arrow Connector 31"/>
          <p:cNvCxnSpPr>
            <a:cxnSpLocks noChangeShapeType="1"/>
            <a:stCxn id="42029" idx="2"/>
            <a:endCxn id="42031" idx="2"/>
          </p:cNvCxnSpPr>
          <p:nvPr/>
        </p:nvCxnSpPr>
        <p:spPr bwMode="auto">
          <a:xfrm>
            <a:off x="1349375" y="1947863"/>
            <a:ext cx="649288" cy="4143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34" name="Straight Arrow Connector 38"/>
          <p:cNvCxnSpPr>
            <a:cxnSpLocks noChangeShapeType="1"/>
            <a:stCxn id="42031" idx="4"/>
            <a:endCxn id="42028" idx="0"/>
          </p:cNvCxnSpPr>
          <p:nvPr/>
        </p:nvCxnSpPr>
        <p:spPr bwMode="auto">
          <a:xfrm flipH="1">
            <a:off x="2392363" y="2578100"/>
            <a:ext cx="3175" cy="158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2035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1854200"/>
            <a:ext cx="1830388" cy="97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E156E-22CD-4890-9D3C-4632602377F1}" type="slidenum">
              <a:rPr lang="ru-RU" altLang="ru-RU" sz="1400" smtClean="0"/>
              <a:pPr/>
              <a:t>18</a:t>
            </a:fld>
            <a:endParaRPr lang="ru-RU" altLang="ru-RU" sz="1400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60363"/>
            <a:ext cx="7559675" cy="863600"/>
          </a:xfrm>
        </p:spPr>
        <p:txBody>
          <a:bodyPr rIns="0"/>
          <a:lstStyle/>
          <a:p>
            <a:pPr eaLnBrk="1" hangingPunct="1"/>
            <a:r>
              <a:rPr lang="ru-RU" altLang="ru-RU" smtClean="0"/>
              <a:t>Управление расходами экономической системы с использованием индикатора соразмерности</a:t>
            </a:r>
          </a:p>
        </p:txBody>
      </p:sp>
      <p:sp>
        <p:nvSpPr>
          <p:cNvPr id="44036" name="TextBox 41"/>
          <p:cNvSpPr txBox="1">
            <a:spLocks noChangeArrowheads="1"/>
          </p:cNvSpPr>
          <p:nvPr/>
        </p:nvSpPr>
        <p:spPr bwMode="auto">
          <a:xfrm>
            <a:off x="603250" y="1630363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Расходы</a:t>
            </a:r>
          </a:p>
        </p:txBody>
      </p:sp>
      <p:sp>
        <p:nvSpPr>
          <p:cNvPr id="44037" name="TextBox 42"/>
          <p:cNvSpPr txBox="1">
            <a:spLocks noChangeArrowheads="1"/>
          </p:cNvSpPr>
          <p:nvPr/>
        </p:nvSpPr>
        <p:spPr bwMode="auto">
          <a:xfrm>
            <a:off x="204788" y="2268538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Статья 01</a:t>
            </a:r>
          </a:p>
        </p:txBody>
      </p:sp>
      <p:sp>
        <p:nvSpPr>
          <p:cNvPr id="44038" name="TextBox 43"/>
          <p:cNvSpPr txBox="1">
            <a:spLocks noChangeArrowheads="1"/>
          </p:cNvSpPr>
          <p:nvPr/>
        </p:nvSpPr>
        <p:spPr bwMode="auto">
          <a:xfrm>
            <a:off x="204788" y="2716213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Статья 02</a:t>
            </a:r>
          </a:p>
        </p:txBody>
      </p:sp>
      <p:sp>
        <p:nvSpPr>
          <p:cNvPr id="44039" name="TextBox 44"/>
          <p:cNvSpPr txBox="1">
            <a:spLocks noChangeArrowheads="1"/>
          </p:cNvSpPr>
          <p:nvPr/>
        </p:nvSpPr>
        <p:spPr bwMode="auto">
          <a:xfrm>
            <a:off x="204788" y="3163888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Статья 03</a:t>
            </a:r>
          </a:p>
        </p:txBody>
      </p:sp>
      <p:sp>
        <p:nvSpPr>
          <p:cNvPr id="44040" name="TextBox 45"/>
          <p:cNvSpPr txBox="1">
            <a:spLocks noChangeArrowheads="1"/>
          </p:cNvSpPr>
          <p:nvPr/>
        </p:nvSpPr>
        <p:spPr bwMode="auto">
          <a:xfrm>
            <a:off x="204788" y="3611563"/>
            <a:ext cx="93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...</a:t>
            </a:r>
          </a:p>
        </p:txBody>
      </p:sp>
      <p:sp>
        <p:nvSpPr>
          <p:cNvPr id="44041" name="TextBox 46"/>
          <p:cNvSpPr txBox="1">
            <a:spLocks noChangeArrowheads="1"/>
          </p:cNvSpPr>
          <p:nvPr/>
        </p:nvSpPr>
        <p:spPr bwMode="auto">
          <a:xfrm>
            <a:off x="204788" y="4167188"/>
            <a:ext cx="9366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Статья N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076325" y="1965325"/>
            <a:ext cx="0" cy="2778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076325" y="4743450"/>
            <a:ext cx="31607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557338" y="2066925"/>
            <a:ext cx="0" cy="2676525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038350" y="2066925"/>
            <a:ext cx="0" cy="2676525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520950" y="2066925"/>
            <a:ext cx="0" cy="2676525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001963" y="2066925"/>
            <a:ext cx="0" cy="2676525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44063" idx="2"/>
          </p:cNvCxnSpPr>
          <p:nvPr/>
        </p:nvCxnSpPr>
        <p:spPr>
          <a:xfrm flipV="1">
            <a:off x="3482975" y="2420938"/>
            <a:ext cx="4763" cy="2322512"/>
          </a:xfrm>
          <a:prstGeom prst="line">
            <a:avLst/>
          </a:prstGeom>
          <a:ln w="3175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965575" y="2066925"/>
            <a:ext cx="0" cy="2676525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0" name="TextBox 59"/>
          <p:cNvSpPr txBox="1">
            <a:spLocks noChangeArrowheads="1"/>
          </p:cNvSpPr>
          <p:nvPr/>
        </p:nvSpPr>
        <p:spPr bwMode="auto">
          <a:xfrm>
            <a:off x="2114550" y="4865688"/>
            <a:ext cx="8556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Время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5318125" y="4749800"/>
            <a:ext cx="30956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318125" y="1928813"/>
            <a:ext cx="0" cy="28209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3" name="TextBox 63"/>
          <p:cNvSpPr txBox="1">
            <a:spLocks noChangeArrowheads="1"/>
          </p:cNvSpPr>
          <p:nvPr/>
        </p:nvSpPr>
        <p:spPr bwMode="auto">
          <a:xfrm>
            <a:off x="4652963" y="1547813"/>
            <a:ext cx="12398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Индикатор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соразмерности</a:t>
            </a:r>
          </a:p>
        </p:txBody>
      </p:sp>
      <p:sp>
        <p:nvSpPr>
          <p:cNvPr id="44054" name="TextBox 64"/>
          <p:cNvSpPr txBox="1">
            <a:spLocks noChangeArrowheads="1"/>
          </p:cNvSpPr>
          <p:nvPr/>
        </p:nvSpPr>
        <p:spPr bwMode="auto">
          <a:xfrm>
            <a:off x="7932738" y="4838700"/>
            <a:ext cx="936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Время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5762625" y="2005013"/>
            <a:ext cx="0" cy="2719387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243638" y="2005013"/>
            <a:ext cx="0" cy="2719387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724650" y="2005013"/>
            <a:ext cx="0" cy="2719387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207250" y="2005013"/>
            <a:ext cx="0" cy="2719387"/>
          </a:xfrm>
          <a:prstGeom prst="line">
            <a:avLst/>
          </a:prstGeom>
          <a:ln w="31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688263" y="2005013"/>
            <a:ext cx="0" cy="2719387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8243888" y="2066925"/>
            <a:ext cx="0" cy="2719388"/>
          </a:xfrm>
          <a:prstGeom prst="line">
            <a:avLst/>
          </a:prstGeom>
          <a:ln w="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62575" y="3440113"/>
            <a:ext cx="30972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62" name="TextBox 77"/>
          <p:cNvSpPr txBox="1">
            <a:spLocks noChangeArrowheads="1"/>
          </p:cNvSpPr>
          <p:nvPr/>
        </p:nvSpPr>
        <p:spPr bwMode="auto">
          <a:xfrm>
            <a:off x="4356100" y="5013325"/>
            <a:ext cx="2447925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4000"/>
              </a:lnSpc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800000"/>
                </a:solidFill>
                <a:cs typeface="Arial" panose="020B0604020202020204" pitchFamily="34" charset="0"/>
              </a:rPr>
              <a:t>Рекомендации по корректировке расходов с целью  повышения адаптивности компании</a:t>
            </a:r>
          </a:p>
        </p:txBody>
      </p:sp>
      <p:sp>
        <p:nvSpPr>
          <p:cNvPr id="44063" name="TextBox 59"/>
          <p:cNvSpPr txBox="1">
            <a:spLocks noChangeArrowheads="1"/>
          </p:cNvSpPr>
          <p:nvPr/>
        </p:nvSpPr>
        <p:spPr bwMode="auto">
          <a:xfrm>
            <a:off x="3022600" y="1774825"/>
            <a:ext cx="930275" cy="646113"/>
          </a:xfrm>
          <a:prstGeom prst="rect">
            <a:avLst/>
          </a:prstGeom>
          <a:solidFill>
            <a:schemeClr val="accent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Tекущий момент времени</a:t>
            </a:r>
          </a:p>
        </p:txBody>
      </p:sp>
      <p:sp>
        <p:nvSpPr>
          <p:cNvPr id="44064" name="Freeform 2"/>
          <p:cNvSpPr>
            <a:spLocks/>
          </p:cNvSpPr>
          <p:nvPr/>
        </p:nvSpPr>
        <p:spPr bwMode="auto">
          <a:xfrm>
            <a:off x="1066800" y="2393950"/>
            <a:ext cx="2422525" cy="469900"/>
          </a:xfrm>
          <a:custGeom>
            <a:avLst/>
            <a:gdLst>
              <a:gd name="T0" fmla="*/ 0 w 2423160"/>
              <a:gd name="T1" fmla="*/ 0 h 468630"/>
              <a:gd name="T2" fmla="*/ 495331 w 2423160"/>
              <a:gd name="T3" fmla="*/ 4122 h 468630"/>
              <a:gd name="T4" fmla="*/ 975537 w 2423160"/>
              <a:gd name="T5" fmla="*/ 234902 h 468630"/>
              <a:gd name="T6" fmla="*/ 1451963 w 2423160"/>
              <a:gd name="T7" fmla="*/ 127753 h 468630"/>
              <a:gd name="T8" fmla="*/ 1920825 w 2423160"/>
              <a:gd name="T9" fmla="*/ 255507 h 468630"/>
              <a:gd name="T10" fmla="*/ 2404810 w 2423160"/>
              <a:gd name="T11" fmla="*/ 506891 h 4686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23160" h="468630">
                <a:moveTo>
                  <a:pt x="0" y="0"/>
                </a:moveTo>
                <a:lnTo>
                  <a:pt x="499110" y="3810"/>
                </a:lnTo>
                <a:lnTo>
                  <a:pt x="982980" y="217170"/>
                </a:lnTo>
                <a:lnTo>
                  <a:pt x="1463040" y="118110"/>
                </a:lnTo>
                <a:lnTo>
                  <a:pt x="1935480" y="236220"/>
                </a:lnTo>
                <a:lnTo>
                  <a:pt x="2423160" y="46863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cxnSp>
        <p:nvCxnSpPr>
          <p:cNvPr id="44065" name="Straight Connector 4"/>
          <p:cNvCxnSpPr>
            <a:cxnSpLocks noChangeShapeType="1"/>
          </p:cNvCxnSpPr>
          <p:nvPr/>
        </p:nvCxnSpPr>
        <p:spPr bwMode="auto">
          <a:xfrm flipV="1">
            <a:off x="3489325" y="2628900"/>
            <a:ext cx="479425" cy="234950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6" name="Freeform 7"/>
          <p:cNvSpPr>
            <a:spLocks/>
          </p:cNvSpPr>
          <p:nvPr/>
        </p:nvSpPr>
        <p:spPr bwMode="auto">
          <a:xfrm>
            <a:off x="1074738" y="2654300"/>
            <a:ext cx="2406650" cy="623888"/>
          </a:xfrm>
          <a:custGeom>
            <a:avLst/>
            <a:gdLst>
              <a:gd name="T0" fmla="*/ 0 w 2407920"/>
              <a:gd name="T1" fmla="*/ 174969 h 624840"/>
              <a:gd name="T2" fmla="*/ 480275 w 2407920"/>
              <a:gd name="T3" fmla="*/ 69260 h 624840"/>
              <a:gd name="T4" fmla="*/ 1429570 w 2407920"/>
              <a:gd name="T5" fmla="*/ 597813 h 624840"/>
              <a:gd name="T6" fmla="*/ 1906093 w 2407920"/>
              <a:gd name="T7" fmla="*/ 167679 h 624840"/>
              <a:gd name="T8" fmla="*/ 2371361 w 2407920"/>
              <a:gd name="T9" fmla="*/ 0 h 624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7920" h="624840">
                <a:moveTo>
                  <a:pt x="0" y="182880"/>
                </a:moveTo>
                <a:lnTo>
                  <a:pt x="487680" y="72390"/>
                </a:lnTo>
                <a:lnTo>
                  <a:pt x="1451610" y="624840"/>
                </a:lnTo>
                <a:lnTo>
                  <a:pt x="1935480" y="175260"/>
                </a:lnTo>
                <a:lnTo>
                  <a:pt x="2407920" y="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cxnSp>
        <p:nvCxnSpPr>
          <p:cNvPr id="44067" name="Straight Connector 59"/>
          <p:cNvCxnSpPr>
            <a:cxnSpLocks noChangeShapeType="1"/>
            <a:stCxn id="44066" idx="4"/>
          </p:cNvCxnSpPr>
          <p:nvPr/>
        </p:nvCxnSpPr>
        <p:spPr bwMode="auto">
          <a:xfrm>
            <a:off x="3481388" y="2654300"/>
            <a:ext cx="471487" cy="338138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8" name="Freeform 10"/>
          <p:cNvSpPr>
            <a:spLocks/>
          </p:cNvSpPr>
          <p:nvPr/>
        </p:nvSpPr>
        <p:spPr bwMode="auto">
          <a:xfrm>
            <a:off x="1074738" y="3270250"/>
            <a:ext cx="2411412" cy="766763"/>
          </a:xfrm>
          <a:custGeom>
            <a:avLst/>
            <a:gdLst>
              <a:gd name="T0" fmla="*/ 0 w 2411730"/>
              <a:gd name="T1" fmla="*/ 0 h 765810"/>
              <a:gd name="T2" fmla="*/ 482014 w 2411730"/>
              <a:gd name="T3" fmla="*/ 209346 h 765810"/>
              <a:gd name="T4" fmla="*/ 967838 w 2411730"/>
              <a:gd name="T5" fmla="*/ 256745 h 765810"/>
              <a:gd name="T6" fmla="*/ 1442274 w 2411730"/>
              <a:gd name="T7" fmla="*/ 387093 h 765810"/>
              <a:gd name="T8" fmla="*/ 1924298 w 2411730"/>
              <a:gd name="T9" fmla="*/ 793935 h 765810"/>
              <a:gd name="T10" fmla="*/ 2402525 w 2411730"/>
              <a:gd name="T11" fmla="*/ 473991 h 765810"/>
              <a:gd name="T12" fmla="*/ 2402525 w 2411730"/>
              <a:gd name="T13" fmla="*/ 473991 h 7658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11730" h="765810">
                <a:moveTo>
                  <a:pt x="0" y="0"/>
                </a:moveTo>
                <a:lnTo>
                  <a:pt x="483870" y="201930"/>
                </a:lnTo>
                <a:lnTo>
                  <a:pt x="971550" y="247650"/>
                </a:lnTo>
                <a:lnTo>
                  <a:pt x="1447800" y="373380"/>
                </a:lnTo>
                <a:lnTo>
                  <a:pt x="1931670" y="765810"/>
                </a:lnTo>
                <a:lnTo>
                  <a:pt x="2411730" y="45720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cxnSp>
        <p:nvCxnSpPr>
          <p:cNvPr id="44069" name="Straight Connector 63"/>
          <p:cNvCxnSpPr>
            <a:cxnSpLocks noChangeShapeType="1"/>
            <a:stCxn id="44068" idx="5"/>
          </p:cNvCxnSpPr>
          <p:nvPr/>
        </p:nvCxnSpPr>
        <p:spPr bwMode="auto">
          <a:xfrm>
            <a:off x="3486150" y="3727450"/>
            <a:ext cx="479425" cy="98425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70" name="Freeform 13"/>
          <p:cNvSpPr>
            <a:spLocks/>
          </p:cNvSpPr>
          <p:nvPr/>
        </p:nvSpPr>
        <p:spPr bwMode="auto">
          <a:xfrm>
            <a:off x="1085850" y="4059238"/>
            <a:ext cx="2392363" cy="339725"/>
          </a:xfrm>
          <a:custGeom>
            <a:avLst/>
            <a:gdLst>
              <a:gd name="T0" fmla="*/ 0 w 2392680"/>
              <a:gd name="T1" fmla="*/ 217210 h 339090"/>
              <a:gd name="T2" fmla="*/ 478220 w 2392680"/>
              <a:gd name="T3" fmla="*/ 0 h 339090"/>
              <a:gd name="T4" fmla="*/ 956437 w 2392680"/>
              <a:gd name="T5" fmla="*/ 229279 h 339090"/>
              <a:gd name="T6" fmla="*/ 1438451 w 2392680"/>
              <a:gd name="T7" fmla="*/ 16092 h 339090"/>
              <a:gd name="T8" fmla="*/ 1912876 w 2392680"/>
              <a:gd name="T9" fmla="*/ 104584 h 339090"/>
              <a:gd name="T10" fmla="*/ 2383504 w 2392680"/>
              <a:gd name="T11" fmla="*/ 357996 h 3390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92680" h="339090">
                <a:moveTo>
                  <a:pt x="0" y="205740"/>
                </a:moveTo>
                <a:lnTo>
                  <a:pt x="480060" y="0"/>
                </a:lnTo>
                <a:lnTo>
                  <a:pt x="960120" y="217170"/>
                </a:lnTo>
                <a:lnTo>
                  <a:pt x="1443990" y="15240"/>
                </a:lnTo>
                <a:lnTo>
                  <a:pt x="1920240" y="99060"/>
                </a:lnTo>
                <a:lnTo>
                  <a:pt x="2392680" y="33909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cxnSp>
        <p:nvCxnSpPr>
          <p:cNvPr id="44071" name="Straight Connector 64"/>
          <p:cNvCxnSpPr>
            <a:cxnSpLocks noChangeShapeType="1"/>
            <a:stCxn id="44070" idx="5"/>
          </p:cNvCxnSpPr>
          <p:nvPr/>
        </p:nvCxnSpPr>
        <p:spPr bwMode="auto">
          <a:xfrm flipV="1">
            <a:off x="3478213" y="4167188"/>
            <a:ext cx="474662" cy="231775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72" name="Freeform 16"/>
          <p:cNvSpPr>
            <a:spLocks/>
          </p:cNvSpPr>
          <p:nvPr/>
        </p:nvSpPr>
        <p:spPr bwMode="auto">
          <a:xfrm>
            <a:off x="5322888" y="3376613"/>
            <a:ext cx="2373312" cy="457200"/>
          </a:xfrm>
          <a:custGeom>
            <a:avLst/>
            <a:gdLst>
              <a:gd name="T0" fmla="*/ 0 w 2373630"/>
              <a:gd name="T1" fmla="*/ 41910 h 457200"/>
              <a:gd name="T2" fmla="*/ 444031 w 2373630"/>
              <a:gd name="T3" fmla="*/ 7620 h 457200"/>
              <a:gd name="T4" fmla="*/ 926041 w 2373630"/>
              <a:gd name="T5" fmla="*/ 171450 h 457200"/>
              <a:gd name="T6" fmla="*/ 1408029 w 2373630"/>
              <a:gd name="T7" fmla="*/ 3810 h 457200"/>
              <a:gd name="T8" fmla="*/ 1871046 w 2373630"/>
              <a:gd name="T9" fmla="*/ 0 h 457200"/>
              <a:gd name="T10" fmla="*/ 2364425 w 2373630"/>
              <a:gd name="T11" fmla="*/ 457200 h 457200"/>
              <a:gd name="T12" fmla="*/ 2364425 w 2373630"/>
              <a:gd name="T13" fmla="*/ 457200 h 4572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73630" h="457200">
                <a:moveTo>
                  <a:pt x="0" y="41910"/>
                </a:moveTo>
                <a:lnTo>
                  <a:pt x="445770" y="7620"/>
                </a:lnTo>
                <a:lnTo>
                  <a:pt x="929640" y="171450"/>
                </a:lnTo>
                <a:lnTo>
                  <a:pt x="1413510" y="3810"/>
                </a:lnTo>
                <a:lnTo>
                  <a:pt x="1878330" y="0"/>
                </a:lnTo>
                <a:lnTo>
                  <a:pt x="2373630" y="457200"/>
                </a:ln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cxnSp>
        <p:nvCxnSpPr>
          <p:cNvPr id="44073" name="Straight Connector 18"/>
          <p:cNvCxnSpPr>
            <a:cxnSpLocks noChangeShapeType="1"/>
            <a:stCxn id="44072" idx="5"/>
          </p:cNvCxnSpPr>
          <p:nvPr/>
        </p:nvCxnSpPr>
        <p:spPr bwMode="auto">
          <a:xfrm flipV="1">
            <a:off x="7696200" y="3433763"/>
            <a:ext cx="473075" cy="400050"/>
          </a:xfrm>
          <a:prstGeom prst="line">
            <a:avLst/>
          </a:prstGeom>
          <a:noFill/>
          <a:ln w="1587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74" name="TextBox 59"/>
          <p:cNvSpPr txBox="1">
            <a:spLocks noChangeArrowheads="1"/>
          </p:cNvSpPr>
          <p:nvPr/>
        </p:nvSpPr>
        <p:spPr bwMode="auto">
          <a:xfrm>
            <a:off x="7231063" y="1774825"/>
            <a:ext cx="930275" cy="646113"/>
          </a:xfrm>
          <a:prstGeom prst="rect">
            <a:avLst/>
          </a:prstGeom>
          <a:solidFill>
            <a:schemeClr val="accent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200" b="1">
                <a:cs typeface="Arial" panose="020B0604020202020204" pitchFamily="34" charset="0"/>
              </a:rPr>
              <a:t>Tекущий момент времени</a:t>
            </a:r>
          </a:p>
        </p:txBody>
      </p:sp>
      <p:cxnSp>
        <p:nvCxnSpPr>
          <p:cNvPr id="57" name="Straight Connector 56"/>
          <p:cNvCxnSpPr>
            <a:endCxn id="44074" idx="2"/>
          </p:cNvCxnSpPr>
          <p:nvPr/>
        </p:nvCxnSpPr>
        <p:spPr>
          <a:xfrm flipV="1">
            <a:off x="7696200" y="2420938"/>
            <a:ext cx="0" cy="2328862"/>
          </a:xfrm>
          <a:prstGeom prst="line">
            <a:avLst/>
          </a:prstGeom>
          <a:ln w="3175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ight Arrow 60"/>
          <p:cNvSpPr/>
          <p:nvPr/>
        </p:nvSpPr>
        <p:spPr>
          <a:xfrm>
            <a:off x="3851275" y="2930525"/>
            <a:ext cx="1365250" cy="968375"/>
          </a:xfrm>
          <a:prstGeom prst="rightArrow">
            <a:avLst>
              <a:gd name="adj1" fmla="val 63593"/>
              <a:gd name="adj2" fmla="val 19416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anchor="ctr"/>
          <a:lstStyle/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r>
              <a:rPr lang="ru-RU" sz="1200" b="1" dirty="0">
                <a:solidFill>
                  <a:schemeClr val="tx1"/>
                </a:solidFill>
                <a:cs typeface="Arial" pitchFamily="34" charset="0"/>
              </a:rPr>
              <a:t>Расчет индикатора соразмерности</a:t>
            </a:r>
          </a:p>
        </p:txBody>
      </p:sp>
      <p:sp>
        <p:nvSpPr>
          <p:cNvPr id="13" name="Bent Arrow 12"/>
          <p:cNvSpPr/>
          <p:nvPr/>
        </p:nvSpPr>
        <p:spPr bwMode="auto">
          <a:xfrm rot="10800000">
            <a:off x="6769100" y="4976813"/>
            <a:ext cx="898525" cy="900112"/>
          </a:xfrm>
          <a:prstGeom prst="bentArrow">
            <a:avLst>
              <a:gd name="adj1" fmla="val 47807"/>
              <a:gd name="adj2" fmla="val 36404"/>
              <a:gd name="adj3" fmla="val 25000"/>
              <a:gd name="adj4" fmla="val 4375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marL="342900" indent="-342900"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endParaRPr lang="ru-RU">
              <a:solidFill>
                <a:srgbClr val="990000"/>
              </a:solidFill>
            </a:endParaRPr>
          </a:p>
        </p:txBody>
      </p:sp>
      <p:sp>
        <p:nvSpPr>
          <p:cNvPr id="64" name="Bent Arrow 63"/>
          <p:cNvSpPr/>
          <p:nvPr/>
        </p:nvSpPr>
        <p:spPr bwMode="auto">
          <a:xfrm rot="16200000">
            <a:off x="3419476" y="4976812"/>
            <a:ext cx="900112" cy="900113"/>
          </a:xfrm>
          <a:prstGeom prst="bentArrow">
            <a:avLst>
              <a:gd name="adj1" fmla="val 47807"/>
              <a:gd name="adj2" fmla="val 36404"/>
              <a:gd name="adj3" fmla="val 25000"/>
              <a:gd name="adj4" fmla="val 4375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 marL="342900" indent="-342900"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endParaRPr lang="ru-RU">
              <a:solidFill>
                <a:srgbClr val="990000"/>
              </a:solidFill>
            </a:endParaRPr>
          </a:p>
        </p:txBody>
      </p:sp>
      <p:sp>
        <p:nvSpPr>
          <p:cNvPr id="44079" name="Rounded Rectangular Callout 1"/>
          <p:cNvSpPr>
            <a:spLocks noChangeArrowheads="1"/>
          </p:cNvSpPr>
          <p:nvPr/>
        </p:nvSpPr>
        <p:spPr bwMode="auto">
          <a:xfrm>
            <a:off x="5508625" y="2133600"/>
            <a:ext cx="1584325" cy="863600"/>
          </a:xfrm>
          <a:prstGeom prst="wedgeRoundRectCallout">
            <a:avLst>
              <a:gd name="adj1" fmla="val -7468"/>
              <a:gd name="adj2" fmla="val 10162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tIns="46800" rIns="36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Плановое значение индикатора соразмерности</a:t>
            </a:r>
          </a:p>
        </p:txBody>
      </p:sp>
      <p:sp>
        <p:nvSpPr>
          <p:cNvPr id="44080" name="Right Arrow 2"/>
          <p:cNvSpPr>
            <a:spLocks noChangeArrowheads="1"/>
          </p:cNvSpPr>
          <p:nvPr/>
        </p:nvSpPr>
        <p:spPr bwMode="auto">
          <a:xfrm rot="-2482538">
            <a:off x="7839075" y="3654425"/>
            <a:ext cx="311150" cy="200025"/>
          </a:xfrm>
          <a:prstGeom prst="rightArrow">
            <a:avLst>
              <a:gd name="adj1" fmla="val 50000"/>
              <a:gd name="adj2" fmla="val 5000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44081" name="Rounded Rectangle 3"/>
          <p:cNvSpPr>
            <a:spLocks noChangeArrowheads="1"/>
          </p:cNvSpPr>
          <p:nvPr/>
        </p:nvSpPr>
        <p:spPr bwMode="auto">
          <a:xfrm>
            <a:off x="7278688" y="3898900"/>
            <a:ext cx="1757362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tIns="46800" rIns="36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Возврат к планому состоянию после корректировки расходов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EF5D61-6D4F-47D4-8A0E-56B2C162C47D}" type="slidenum">
              <a:rPr lang="ru-RU" altLang="ru-RU" sz="1400" smtClean="0"/>
              <a:pPr/>
              <a:t>19</a:t>
            </a:fld>
            <a:endParaRPr lang="ru-RU" altLang="ru-RU" sz="1400" smtClean="0"/>
          </a:p>
        </p:txBody>
      </p:sp>
      <p:sp>
        <p:nvSpPr>
          <p:cNvPr id="46083" name="Номер слайда 3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3F83719-76AF-4A2C-9956-C523C236F1CC}" type="slidenum">
              <a:rPr lang="ru-RU" altLang="ru-RU" sz="1400"/>
              <a:pPr algn="r" eaLnBrk="1" hangingPunct="1"/>
              <a:t>19</a:t>
            </a:fld>
            <a:endParaRPr lang="ru-RU" altLang="ru-RU" sz="14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360363"/>
            <a:ext cx="8280400" cy="863600"/>
          </a:xfrm>
        </p:spPr>
        <p:txBody>
          <a:bodyPr>
            <a:spAutoFit/>
          </a:bodyPr>
          <a:lstStyle/>
          <a:p>
            <a:pPr eaLnBrk="1" hangingPunct="1"/>
            <a:r>
              <a:rPr lang="ru-RU" altLang="ru-RU" smtClean="0"/>
              <a:t>Литература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31800" y="1628775"/>
            <a:ext cx="729615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ru-RU" smtClean="0"/>
              <a:t>Antoniou I., Ivanov V.V., Korolev Yu.L., Kryanev A.V., Matokhin V.V., Suchanecki Z. Analysis of resources distribution in economics based on entropy. Physica A 304 (2002), pp. 525–534.</a:t>
            </a:r>
            <a:endParaRPr lang="ru-RU" altLang="ru-RU" smtClean="0"/>
          </a:p>
          <a:p>
            <a:r>
              <a:rPr lang="en-US" altLang="ru-RU" smtClean="0"/>
              <a:t>Antoniou I., Ivanov V.V., Kryanev A.V., Matokhin V.V., Shapovalov M.V. On the efficient resources distribution in economics based on entropy. Physica A 336 (2004), pp. 549–562.</a:t>
            </a:r>
            <a:endParaRPr lang="ru-RU" altLang="ru-RU" smtClean="0"/>
          </a:p>
          <a:p>
            <a:r>
              <a:rPr lang="en-US" altLang="ru-RU" smtClean="0"/>
              <a:t>Haritonov V.V., Kryanev A.V., Matokhin V.V.  The adaptable potential of economic systems. Int. J. Nuclear Governance, Economy and Ecology, Vol. 2, No. 2, 2008, pp. 131 – 145</a:t>
            </a:r>
            <a:endParaRPr lang="ru-RU" altLang="ru-RU" smtClean="0"/>
          </a:p>
          <a:p>
            <a:r>
              <a:rPr lang="ru-RU" altLang="ru-RU" smtClean="0"/>
              <a:t>Крянев А.В., Матохин В.В., Харитонов В.В. Энтропийный метод мониторинга реализации экономических стратегий. Экономические стратегии, №5, 2010, с. 58-63.</a:t>
            </a:r>
            <a:endParaRPr lang="en-US" altLang="ru-RU" smtClean="0"/>
          </a:p>
          <a:p>
            <a:endParaRPr lang="en-US" altLang="ru-RU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4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ADC6BAE-8F2C-4472-B7C7-585B9625A202}" type="slidenum">
              <a:rPr lang="ru-RU" altLang="ru-RU" sz="1400"/>
              <a:pPr algn="r" eaLnBrk="1" hangingPunct="1"/>
              <a:t>2</a:t>
            </a:fld>
            <a:endParaRPr lang="ru-RU" altLang="ru-RU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Склонность к изменению текущего состояния – естественное свойство экономических систем </a:t>
            </a:r>
          </a:p>
        </p:txBody>
      </p:sp>
      <p:sp>
        <p:nvSpPr>
          <p:cNvPr id="13316" name="Text Box 14"/>
          <p:cNvSpPr txBox="1">
            <a:spLocks noChangeArrowheads="1"/>
          </p:cNvSpPr>
          <p:nvPr/>
        </p:nvSpPr>
        <p:spPr bwMode="auto">
          <a:xfrm>
            <a:off x="3419475" y="1743075"/>
            <a:ext cx="5184775" cy="369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indent="-317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3538" indent="-18097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ru-RU" altLang="ru-RU" sz="1600" b="1"/>
              <a:t>Управление устойчивостью экономической системы, склонной к изменению своего состояния, требует:</a:t>
            </a:r>
          </a:p>
          <a:p>
            <a:pPr lvl="1" eaLnBrk="1" hangingPunct="1">
              <a:lnSpc>
                <a:spcPct val="115000"/>
              </a:lnSpc>
              <a:spcBef>
                <a:spcPts val="600"/>
              </a:spcBef>
              <a:buFontTx/>
              <a:buChar char="-"/>
            </a:pPr>
            <a:r>
              <a:rPr lang="ru-RU" altLang="ru-RU" sz="1600" b="1"/>
              <a:t>наличия оперативной информации о ее текущем состоянии;</a:t>
            </a:r>
          </a:p>
          <a:p>
            <a:pPr lvl="1" eaLnBrk="1" hangingPunct="1">
              <a:lnSpc>
                <a:spcPct val="115000"/>
              </a:lnSpc>
              <a:spcBef>
                <a:spcPts val="600"/>
              </a:spcBef>
              <a:buFontTx/>
              <a:buChar char="-"/>
            </a:pPr>
            <a:r>
              <a:rPr lang="ru-RU" altLang="ru-RU" sz="1600" b="1"/>
              <a:t>выявления характера и оценки величины отклонений от предпочтительного (равновесного) состояния;</a:t>
            </a:r>
          </a:p>
          <a:p>
            <a:pPr lvl="1" eaLnBrk="1" hangingPunct="1">
              <a:lnSpc>
                <a:spcPct val="115000"/>
              </a:lnSpc>
              <a:spcBef>
                <a:spcPts val="600"/>
              </a:spcBef>
              <a:buFontTx/>
              <a:buChar char="-"/>
            </a:pPr>
            <a:r>
              <a:rPr lang="ru-RU" altLang="ru-RU" sz="1600" b="1"/>
              <a:t>принятия </a:t>
            </a:r>
            <a:r>
              <a:rPr lang="ru-RU" altLang="ru-RU" sz="1600" b="1" i="1"/>
              <a:t>адекватных</a:t>
            </a:r>
            <a:r>
              <a:rPr lang="ru-RU" altLang="ru-RU" sz="1600" b="1"/>
              <a:t> по величине и направленности компенсирующих действий, обеспечивающих необходимый уровень устойчивости.</a:t>
            </a:r>
            <a:endParaRPr lang="en-US" altLang="ru-RU" sz="1600" b="1"/>
          </a:p>
        </p:txBody>
      </p:sp>
      <p:pic>
        <p:nvPicPr>
          <p:cNvPr id="13317" name="Picture 26" descr="0548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04975"/>
            <a:ext cx="248285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A6DDED-D814-40CF-B117-B9F249246366}" type="slidenum">
              <a:rPr lang="ru-RU" altLang="en-US" sz="1400" smtClean="0"/>
              <a:pPr/>
              <a:t>2</a:t>
            </a:fld>
            <a:endParaRPr lang="ru-RU" altLang="en-US" sz="1400" smtClean="0"/>
          </a:p>
        </p:txBody>
      </p:sp>
      <p:sp>
        <p:nvSpPr>
          <p:cNvPr id="13319" name="AutoShape 35"/>
          <p:cNvSpPr>
            <a:spLocks noChangeArrowheads="1"/>
          </p:cNvSpPr>
          <p:nvPr/>
        </p:nvSpPr>
        <p:spPr bwMode="auto">
          <a:xfrm>
            <a:off x="384175" y="5732463"/>
            <a:ext cx="8421688" cy="8890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46800" rIns="18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ru-RU" altLang="ru-RU" sz="1600" b="1" i="1">
                <a:solidFill>
                  <a:srgbClr val="000000"/>
                </a:solidFill>
              </a:rPr>
              <a:t>Обеспечить устойчивость экономической системы возможно только через поддержание динамического равновесия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06FA74-5D4E-4FEE-B042-4F667D2AFED3}" type="slidenum">
              <a:rPr lang="ru-RU" altLang="ru-RU" sz="1400" smtClean="0"/>
              <a:pPr/>
              <a:t>20</a:t>
            </a:fld>
            <a:endParaRPr lang="ru-RU" altLang="ru-RU" sz="1400" smtClean="0"/>
          </a:p>
        </p:txBody>
      </p:sp>
      <p:sp>
        <p:nvSpPr>
          <p:cNvPr id="47107" name="Номер слайда 3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DCF9D60-F08E-45A3-8D61-B30CEDA2F6E7}" type="slidenum">
              <a:rPr lang="ru-RU" altLang="ru-RU" sz="1400"/>
              <a:pPr algn="r" eaLnBrk="1" hangingPunct="1"/>
              <a:t>20</a:t>
            </a:fld>
            <a:endParaRPr lang="ru-RU" altLang="ru-RU" sz="14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4213" y="3068638"/>
            <a:ext cx="827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45699" rIns="18000" bIns="45699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800000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kern="0" dirty="0" smtClean="0"/>
              <a:t>Спасибо за внимание!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826FD4-40C0-4565-A816-A05816F9B589}" type="slidenum">
              <a:rPr lang="ru-RU" altLang="ru-RU" sz="1400" smtClean="0"/>
              <a:pPr/>
              <a:t>3</a:t>
            </a:fld>
            <a:endParaRPr lang="ru-RU" altLang="ru-RU" sz="1400" smtClean="0"/>
          </a:p>
        </p:txBody>
      </p:sp>
      <p:sp>
        <p:nvSpPr>
          <p:cNvPr id="15364" name="Номер слайда 4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D38EFEA-A359-42A8-9CE4-23D2169F042A}" type="slidenum">
              <a:rPr lang="ru-RU" altLang="ru-RU" sz="1400"/>
              <a:pPr algn="r" eaLnBrk="1" hangingPunct="1"/>
              <a:t>3</a:t>
            </a:fld>
            <a:endParaRPr lang="ru-RU" altLang="ru-RU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" y="360363"/>
            <a:ext cx="7885113" cy="8636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Управление устойчивостью экономической системы посредством корректировки распределений экономических ресурсов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4175" y="1757363"/>
            <a:ext cx="8421688" cy="4864100"/>
            <a:chOff x="384175" y="1757363"/>
            <a:chExt cx="8421688" cy="4864100"/>
          </a:xfrm>
        </p:grpSpPr>
        <p:sp>
          <p:nvSpPr>
            <p:cNvPr id="15362" name="Oval 33" descr="5%"/>
            <p:cNvSpPr>
              <a:spLocks noChangeArrowheads="1"/>
            </p:cNvSpPr>
            <p:nvPr/>
          </p:nvSpPr>
          <p:spPr bwMode="auto">
            <a:xfrm rot="3720000">
              <a:off x="6209507" y="3005931"/>
              <a:ext cx="1079500" cy="693737"/>
            </a:xfrm>
            <a:prstGeom prst="ellipse">
              <a:avLst/>
            </a:prstGeom>
            <a:pattFill prst="pct90">
              <a:fgClr>
                <a:schemeClr val="accent1"/>
              </a:fgClr>
              <a:bgClr>
                <a:schemeClr val="tx1"/>
              </a:bgClr>
            </a:patt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/>
            </a:p>
          </p:txBody>
        </p:sp>
        <p:sp>
          <p:nvSpPr>
            <p:cNvPr id="15366" name="Oval 33" descr="5%"/>
            <p:cNvSpPr>
              <a:spLocks noChangeArrowheads="1"/>
            </p:cNvSpPr>
            <p:nvPr/>
          </p:nvSpPr>
          <p:spPr bwMode="auto">
            <a:xfrm>
              <a:off x="2447925" y="2938463"/>
              <a:ext cx="720725" cy="720725"/>
            </a:xfrm>
            <a:prstGeom prst="ellipse">
              <a:avLst/>
            </a:prstGeom>
            <a:pattFill prst="pct5">
              <a:fgClr>
                <a:schemeClr val="tx1"/>
              </a:fgClr>
              <a:bgClr>
                <a:schemeClr val="accent1"/>
              </a:bgClr>
            </a:patt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/>
            </a:p>
          </p:txBody>
        </p:sp>
        <p:sp>
          <p:nvSpPr>
            <p:cNvPr id="15367" name="Text Box 39"/>
            <p:cNvSpPr txBox="1">
              <a:spLocks noChangeArrowheads="1"/>
            </p:cNvSpPr>
            <p:nvPr/>
          </p:nvSpPr>
          <p:spPr bwMode="auto">
            <a:xfrm>
              <a:off x="2016125" y="1765300"/>
              <a:ext cx="1584325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 i="1" dirty="0"/>
                <a:t>Отсутствие управления  </a:t>
              </a:r>
            </a:p>
            <a:p>
              <a:pPr algn="ctr" eaLnBrk="1" hangingPunct="1"/>
              <a:r>
                <a:rPr lang="ru-RU" altLang="ru-RU" sz="1600" b="1" i="1" dirty="0"/>
                <a:t>системой</a:t>
              </a:r>
            </a:p>
          </p:txBody>
        </p:sp>
        <p:sp>
          <p:nvSpPr>
            <p:cNvPr id="15368" name="Freeform 44"/>
            <p:cNvSpPr>
              <a:spLocks/>
            </p:cNvSpPr>
            <p:nvPr/>
          </p:nvSpPr>
          <p:spPr bwMode="auto">
            <a:xfrm>
              <a:off x="1476375" y="3314700"/>
              <a:ext cx="2663825" cy="1300163"/>
            </a:xfrm>
            <a:custGeom>
              <a:avLst/>
              <a:gdLst>
                <a:gd name="T0" fmla="*/ 0 w 1994"/>
                <a:gd name="T1" fmla="*/ 2147483646 h 1168"/>
                <a:gd name="T2" fmla="*/ 2147483646 w 1994"/>
                <a:gd name="T3" fmla="*/ 2147483646 h 1168"/>
                <a:gd name="T4" fmla="*/ 0 60000 65536"/>
                <a:gd name="T5" fmla="*/ 0 60000 65536"/>
                <a:gd name="T6" fmla="*/ 0 w 1994"/>
                <a:gd name="T7" fmla="*/ 0 h 1168"/>
                <a:gd name="T8" fmla="*/ 1994 w 1994"/>
                <a:gd name="T9" fmla="*/ 1168 h 1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94" h="1168">
                  <a:moveTo>
                    <a:pt x="0" y="1159"/>
                  </a:moveTo>
                  <a:cubicBezTo>
                    <a:pt x="566" y="24"/>
                    <a:pt x="1409" y="0"/>
                    <a:pt x="1994" y="11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5369" name="Freeform 44"/>
            <p:cNvSpPr>
              <a:spLocks/>
            </p:cNvSpPr>
            <p:nvPr/>
          </p:nvSpPr>
          <p:spPr bwMode="auto">
            <a:xfrm>
              <a:off x="4787900" y="3306763"/>
              <a:ext cx="2663825" cy="1300162"/>
            </a:xfrm>
            <a:custGeom>
              <a:avLst/>
              <a:gdLst>
                <a:gd name="T0" fmla="*/ 0 w 1994"/>
                <a:gd name="T1" fmla="*/ 2147483646 h 1168"/>
                <a:gd name="T2" fmla="*/ 2147483646 w 1994"/>
                <a:gd name="T3" fmla="*/ 2147483646 h 1168"/>
                <a:gd name="T4" fmla="*/ 0 60000 65536"/>
                <a:gd name="T5" fmla="*/ 0 60000 65536"/>
                <a:gd name="T6" fmla="*/ 0 w 1994"/>
                <a:gd name="T7" fmla="*/ 0 h 1168"/>
                <a:gd name="T8" fmla="*/ 1994 w 1994"/>
                <a:gd name="T9" fmla="*/ 1168 h 1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94" h="1168">
                  <a:moveTo>
                    <a:pt x="0" y="1159"/>
                  </a:moveTo>
                  <a:cubicBezTo>
                    <a:pt x="566" y="24"/>
                    <a:pt x="1409" y="0"/>
                    <a:pt x="1994" y="116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5370" name="Text Box 39"/>
            <p:cNvSpPr txBox="1">
              <a:spLocks noChangeArrowheads="1"/>
            </p:cNvSpPr>
            <p:nvPr/>
          </p:nvSpPr>
          <p:spPr bwMode="auto">
            <a:xfrm>
              <a:off x="5362575" y="3978275"/>
              <a:ext cx="1584325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 i="1"/>
                <a:t>Зона устойчивости </a:t>
              </a:r>
            </a:p>
          </p:txBody>
        </p:sp>
        <p:sp>
          <p:nvSpPr>
            <p:cNvPr id="15371" name="Down Arrow 1"/>
            <p:cNvSpPr>
              <a:spLocks noChangeArrowheads="1"/>
            </p:cNvSpPr>
            <p:nvPr/>
          </p:nvSpPr>
          <p:spPr bwMode="auto">
            <a:xfrm>
              <a:off x="5976938" y="2565400"/>
              <a:ext cx="287337" cy="311150"/>
            </a:xfrm>
            <a:prstGeom prst="downArrow">
              <a:avLst>
                <a:gd name="adj1" fmla="val 50000"/>
                <a:gd name="adj2" fmla="val 50108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/>
            <a:lstStyle>
              <a:lvl1pPr marL="342900" indent="-3429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ru-RU" altLang="ru-RU"/>
            </a:p>
          </p:txBody>
        </p:sp>
        <p:sp>
          <p:nvSpPr>
            <p:cNvPr id="15372" name="Oval 33" descr="5%"/>
            <p:cNvSpPr>
              <a:spLocks noChangeArrowheads="1"/>
            </p:cNvSpPr>
            <p:nvPr/>
          </p:nvSpPr>
          <p:spPr bwMode="auto">
            <a:xfrm rot="-3720000">
              <a:off x="4979194" y="2996406"/>
              <a:ext cx="1079500" cy="693738"/>
            </a:xfrm>
            <a:prstGeom prst="ellipse">
              <a:avLst/>
            </a:prstGeom>
            <a:pattFill prst="pct5">
              <a:fgClr>
                <a:schemeClr val="tx1"/>
              </a:fgClr>
              <a:bgClr>
                <a:schemeClr val="accent1"/>
              </a:bgClr>
            </a:patt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/>
            </a:p>
          </p:txBody>
        </p:sp>
        <p:sp>
          <p:nvSpPr>
            <p:cNvPr id="15373" name="Oval 33" descr="5%"/>
            <p:cNvSpPr>
              <a:spLocks noChangeArrowheads="1"/>
            </p:cNvSpPr>
            <p:nvPr/>
          </p:nvSpPr>
          <p:spPr bwMode="auto">
            <a:xfrm>
              <a:off x="5580063" y="2946400"/>
              <a:ext cx="1079500" cy="693738"/>
            </a:xfrm>
            <a:prstGeom prst="ellipse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ru-RU"/>
            </a:p>
          </p:txBody>
        </p:sp>
        <p:cxnSp>
          <p:nvCxnSpPr>
            <p:cNvPr id="15374" name="Straight Connector 28"/>
            <p:cNvCxnSpPr>
              <a:cxnSpLocks noChangeShapeType="1"/>
            </p:cNvCxnSpPr>
            <p:nvPr/>
          </p:nvCxnSpPr>
          <p:spPr bwMode="auto">
            <a:xfrm>
              <a:off x="5530850" y="3338513"/>
              <a:ext cx="0" cy="468312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5" name="Straight Connector 53"/>
            <p:cNvCxnSpPr>
              <a:cxnSpLocks noChangeShapeType="1"/>
            </p:cNvCxnSpPr>
            <p:nvPr/>
          </p:nvCxnSpPr>
          <p:spPr bwMode="auto">
            <a:xfrm>
              <a:off x="6740525" y="3333750"/>
              <a:ext cx="0" cy="46831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6" name="Straight Connector 30"/>
            <p:cNvCxnSpPr>
              <a:cxnSpLocks noChangeShapeType="1"/>
            </p:cNvCxnSpPr>
            <p:nvPr/>
          </p:nvCxnSpPr>
          <p:spPr bwMode="auto">
            <a:xfrm>
              <a:off x="5529263" y="3789363"/>
              <a:ext cx="0" cy="36036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7" name="Straight Connector 56"/>
            <p:cNvCxnSpPr>
              <a:cxnSpLocks noChangeShapeType="1"/>
            </p:cNvCxnSpPr>
            <p:nvPr/>
          </p:nvCxnSpPr>
          <p:spPr bwMode="auto">
            <a:xfrm>
              <a:off x="6732588" y="3789363"/>
              <a:ext cx="0" cy="36036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8" name="Straight Connector 32"/>
            <p:cNvCxnSpPr>
              <a:cxnSpLocks noChangeShapeType="1"/>
            </p:cNvCxnSpPr>
            <p:nvPr/>
          </p:nvCxnSpPr>
          <p:spPr bwMode="auto">
            <a:xfrm>
              <a:off x="5519738" y="4005263"/>
              <a:ext cx="12239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9" name="Text Box 39"/>
            <p:cNvSpPr txBox="1">
              <a:spLocks noChangeArrowheads="1"/>
            </p:cNvSpPr>
            <p:nvPr/>
          </p:nvSpPr>
          <p:spPr bwMode="auto">
            <a:xfrm>
              <a:off x="5364163" y="1757363"/>
              <a:ext cx="1871662" cy="738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 i="1" dirty="0"/>
                <a:t>Управление</a:t>
              </a:r>
            </a:p>
            <a:p>
              <a:pPr algn="ctr" eaLnBrk="1" hangingPunct="1"/>
              <a:r>
                <a:rPr lang="ru-RU" altLang="ru-RU" sz="1600" b="1" i="1" dirty="0"/>
                <a:t>распределениями</a:t>
              </a:r>
            </a:p>
            <a:p>
              <a:pPr algn="ctr" eaLnBrk="1" hangingPunct="1"/>
              <a:r>
                <a:rPr lang="ru-RU" altLang="ru-RU" sz="1600" b="1" i="1" dirty="0"/>
                <a:t>ресурсов</a:t>
              </a:r>
            </a:p>
          </p:txBody>
        </p:sp>
        <p:cxnSp>
          <p:nvCxnSpPr>
            <p:cNvPr id="15380" name="Straight Arrow Connector 35"/>
            <p:cNvCxnSpPr>
              <a:cxnSpLocks noChangeShapeType="1"/>
            </p:cNvCxnSpPr>
            <p:nvPr/>
          </p:nvCxnSpPr>
          <p:spPr bwMode="auto">
            <a:xfrm>
              <a:off x="2808288" y="3294063"/>
              <a:ext cx="17938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1" name="Straight Arrow Connector 37"/>
            <p:cNvCxnSpPr>
              <a:cxnSpLocks noChangeShapeType="1"/>
            </p:cNvCxnSpPr>
            <p:nvPr/>
          </p:nvCxnSpPr>
          <p:spPr bwMode="auto">
            <a:xfrm flipH="1">
              <a:off x="2627313" y="3294063"/>
              <a:ext cx="18097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" name="Group 2"/>
            <p:cNvGrpSpPr/>
            <p:nvPr/>
          </p:nvGrpSpPr>
          <p:grpSpPr>
            <a:xfrm>
              <a:off x="3851275" y="4437063"/>
              <a:ext cx="360363" cy="0"/>
              <a:chOff x="3851275" y="4437063"/>
              <a:chExt cx="360363" cy="0"/>
            </a:xfrm>
          </p:grpSpPr>
          <p:cxnSp>
            <p:nvCxnSpPr>
              <p:cNvPr id="15398" name="Straight Arrow Connector 65"/>
              <p:cNvCxnSpPr>
                <a:cxnSpLocks noChangeShapeType="1"/>
              </p:cNvCxnSpPr>
              <p:nvPr/>
            </p:nvCxnSpPr>
            <p:spPr bwMode="auto">
              <a:xfrm>
                <a:off x="4032250" y="4437063"/>
                <a:ext cx="179388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99" name="Straight Arrow Connector 66"/>
              <p:cNvCxnSpPr>
                <a:cxnSpLocks noChangeShapeType="1"/>
              </p:cNvCxnSpPr>
              <p:nvPr/>
            </p:nvCxnSpPr>
            <p:spPr bwMode="auto">
              <a:xfrm flipH="1">
                <a:off x="3851275" y="4437063"/>
                <a:ext cx="18097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383" name="Straight Arrow Connector 69"/>
            <p:cNvCxnSpPr>
              <a:cxnSpLocks noChangeShapeType="1"/>
            </p:cNvCxnSpPr>
            <p:nvPr/>
          </p:nvCxnSpPr>
          <p:spPr bwMode="auto">
            <a:xfrm>
              <a:off x="1584325" y="4437063"/>
              <a:ext cx="179388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4" name="Straight Arrow Connector 70"/>
            <p:cNvCxnSpPr>
              <a:cxnSpLocks noChangeShapeType="1"/>
            </p:cNvCxnSpPr>
            <p:nvPr/>
          </p:nvCxnSpPr>
          <p:spPr bwMode="auto">
            <a:xfrm flipH="1">
              <a:off x="1403350" y="4437063"/>
              <a:ext cx="18097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Straight Arrow Connector 78"/>
            <p:cNvCxnSpPr>
              <a:cxnSpLocks noChangeShapeType="1"/>
            </p:cNvCxnSpPr>
            <p:nvPr/>
          </p:nvCxnSpPr>
          <p:spPr bwMode="auto">
            <a:xfrm>
              <a:off x="7343775" y="4437063"/>
              <a:ext cx="18097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6" name="Straight Arrow Connector 79"/>
            <p:cNvCxnSpPr>
              <a:cxnSpLocks noChangeShapeType="1"/>
            </p:cNvCxnSpPr>
            <p:nvPr/>
          </p:nvCxnSpPr>
          <p:spPr bwMode="auto">
            <a:xfrm flipH="1">
              <a:off x="7164388" y="4437063"/>
              <a:ext cx="17938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7" name="Straight Arrow Connector 80"/>
            <p:cNvCxnSpPr>
              <a:cxnSpLocks noChangeShapeType="1"/>
            </p:cNvCxnSpPr>
            <p:nvPr/>
          </p:nvCxnSpPr>
          <p:spPr bwMode="auto">
            <a:xfrm>
              <a:off x="4895850" y="4437063"/>
              <a:ext cx="18097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8" name="Straight Arrow Connector 81"/>
            <p:cNvCxnSpPr>
              <a:cxnSpLocks noChangeShapeType="1"/>
            </p:cNvCxnSpPr>
            <p:nvPr/>
          </p:nvCxnSpPr>
          <p:spPr bwMode="auto">
            <a:xfrm flipH="1">
              <a:off x="4716463" y="4437063"/>
              <a:ext cx="17938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9" name="Text Box 39"/>
            <p:cNvSpPr txBox="1">
              <a:spLocks noChangeArrowheads="1"/>
            </p:cNvSpPr>
            <p:nvPr/>
          </p:nvSpPr>
          <p:spPr bwMode="auto">
            <a:xfrm>
              <a:off x="1981200" y="3978275"/>
              <a:ext cx="1584325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 i="1"/>
                <a:t>Отсутствие устойчивости </a:t>
              </a:r>
            </a:p>
          </p:txBody>
        </p:sp>
        <p:sp>
          <p:nvSpPr>
            <p:cNvPr id="15390" name="AutoShape 35"/>
            <p:cNvSpPr>
              <a:spLocks noChangeArrowheads="1"/>
            </p:cNvSpPr>
            <p:nvPr/>
          </p:nvSpPr>
          <p:spPr bwMode="auto">
            <a:xfrm>
              <a:off x="384175" y="5757863"/>
              <a:ext cx="8421688" cy="863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600" b="1" i="1"/>
                <a:t>Поскольку состояние экономической системы подвержено изменениям, то для обеспечения устойчивости необходимо использовать подход, основанный на управлении  распределениями экономических ресурсов</a:t>
              </a:r>
            </a:p>
          </p:txBody>
        </p:sp>
        <p:sp>
          <p:nvSpPr>
            <p:cNvPr id="15391" name="Freeform 1"/>
            <p:cNvSpPr>
              <a:spLocks/>
            </p:cNvSpPr>
            <p:nvPr/>
          </p:nvSpPr>
          <p:spPr bwMode="auto">
            <a:xfrm>
              <a:off x="5897563" y="2952750"/>
              <a:ext cx="436562" cy="688975"/>
            </a:xfrm>
            <a:custGeom>
              <a:avLst/>
              <a:gdLst>
                <a:gd name="T0" fmla="*/ 0 w 436245"/>
                <a:gd name="T1" fmla="*/ 23063 h 688916"/>
                <a:gd name="T2" fmla="*/ 435288 w 436245"/>
                <a:gd name="T3" fmla="*/ 23063 h 688916"/>
                <a:gd name="T4" fmla="*/ 437196 w 436245"/>
                <a:gd name="T5" fmla="*/ 667118 h 688916"/>
                <a:gd name="T6" fmla="*/ 5727 w 436245"/>
                <a:gd name="T7" fmla="*/ 665213 h 688916"/>
                <a:gd name="T8" fmla="*/ 0 w 436245"/>
                <a:gd name="T9" fmla="*/ 23063 h 6889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6245" h="688916">
                  <a:moveTo>
                    <a:pt x="0" y="23057"/>
                  </a:moveTo>
                  <a:cubicBezTo>
                    <a:pt x="144780" y="-13138"/>
                    <a:pt x="299085" y="-1708"/>
                    <a:pt x="434340" y="23057"/>
                  </a:cubicBezTo>
                  <a:lnTo>
                    <a:pt x="436245" y="666947"/>
                  </a:lnTo>
                  <a:cubicBezTo>
                    <a:pt x="290195" y="692347"/>
                    <a:pt x="161290" y="700602"/>
                    <a:pt x="5715" y="665042"/>
                  </a:cubicBezTo>
                  <a:lnTo>
                    <a:pt x="0" y="23057"/>
                  </a:lnTo>
                  <a:close/>
                </a:path>
              </a:pathLst>
            </a:custGeom>
            <a:pattFill prst="pct90">
              <a:fgClr>
                <a:schemeClr val="accent1"/>
              </a:fgClr>
              <a:bgClr>
                <a:schemeClr val="tx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 anchor="ctr"/>
            <a:lstStyle/>
            <a:p>
              <a:endParaRPr lang="ru-RU"/>
            </a:p>
          </p:txBody>
        </p:sp>
        <p:sp>
          <p:nvSpPr>
            <p:cNvPr id="15392" name="Freeform 57"/>
            <p:cNvSpPr>
              <a:spLocks/>
            </p:cNvSpPr>
            <p:nvPr/>
          </p:nvSpPr>
          <p:spPr bwMode="auto">
            <a:xfrm>
              <a:off x="6859588" y="2952750"/>
              <a:ext cx="284162" cy="898525"/>
            </a:xfrm>
            <a:custGeom>
              <a:avLst/>
              <a:gdLst>
                <a:gd name="T0" fmla="*/ 0 w 283710"/>
                <a:gd name="T1" fmla="*/ 0 h 899416"/>
                <a:gd name="T2" fmla="*/ 11484 w 283710"/>
                <a:gd name="T3" fmla="*/ 896490 h 899416"/>
                <a:gd name="T4" fmla="*/ 0 w 283710"/>
                <a:gd name="T5" fmla="*/ 0 h 8994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3710" h="899416">
                  <a:moveTo>
                    <a:pt x="0" y="0"/>
                  </a:moveTo>
                  <a:cubicBezTo>
                    <a:pt x="3810" y="299720"/>
                    <a:pt x="11430" y="690880"/>
                    <a:pt x="11430" y="899160"/>
                  </a:cubicBezTo>
                  <a:cubicBezTo>
                    <a:pt x="384810" y="913765"/>
                    <a:pt x="367665" y="301625"/>
                    <a:pt x="0" y="0"/>
                  </a:cubicBezTo>
                  <a:close/>
                </a:path>
              </a:pathLst>
            </a:custGeom>
            <a:pattFill prst="pct5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 anchor="ctr"/>
            <a:lstStyle/>
            <a:p>
              <a:endParaRPr lang="ru-RU"/>
            </a:p>
          </p:txBody>
        </p:sp>
        <p:sp>
          <p:nvSpPr>
            <p:cNvPr id="15393" name="Freeform 58"/>
            <p:cNvSpPr>
              <a:spLocks/>
            </p:cNvSpPr>
            <p:nvPr/>
          </p:nvSpPr>
          <p:spPr bwMode="auto">
            <a:xfrm flipH="1">
              <a:off x="5121275" y="2940050"/>
              <a:ext cx="284163" cy="900113"/>
            </a:xfrm>
            <a:custGeom>
              <a:avLst/>
              <a:gdLst>
                <a:gd name="T0" fmla="*/ 0 w 283710"/>
                <a:gd name="T1" fmla="*/ 0 h 899416"/>
                <a:gd name="T2" fmla="*/ 11484 w 283710"/>
                <a:gd name="T3" fmla="*/ 901252 h 899416"/>
                <a:gd name="T4" fmla="*/ 0 w 283710"/>
                <a:gd name="T5" fmla="*/ 0 h 8994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3710" h="899416">
                  <a:moveTo>
                    <a:pt x="0" y="0"/>
                  </a:moveTo>
                  <a:cubicBezTo>
                    <a:pt x="3810" y="299720"/>
                    <a:pt x="11430" y="690880"/>
                    <a:pt x="11430" y="899160"/>
                  </a:cubicBezTo>
                  <a:cubicBezTo>
                    <a:pt x="384810" y="913765"/>
                    <a:pt x="367665" y="301625"/>
                    <a:pt x="0" y="0"/>
                  </a:cubicBezTo>
                  <a:close/>
                </a:path>
              </a:pathLst>
            </a:custGeom>
            <a:pattFill prst="pct5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0000" tIns="46800" rIns="90000" bIns="46800" anchor="ctr"/>
            <a:lstStyle/>
            <a:p>
              <a:endParaRPr lang="ru-RU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411413" y="5183188"/>
              <a:ext cx="360362" cy="0"/>
              <a:chOff x="2411413" y="5183188"/>
              <a:chExt cx="360362" cy="0"/>
            </a:xfrm>
          </p:grpSpPr>
          <p:cxnSp>
            <p:nvCxnSpPr>
              <p:cNvPr id="15396" name="Straight Arrow Connector 65"/>
              <p:cNvCxnSpPr>
                <a:cxnSpLocks noChangeShapeType="1"/>
              </p:cNvCxnSpPr>
              <p:nvPr/>
            </p:nvCxnSpPr>
            <p:spPr bwMode="auto">
              <a:xfrm>
                <a:off x="2592387" y="5183188"/>
                <a:ext cx="179388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97" name="Straight Arrow Connector 66"/>
              <p:cNvCxnSpPr>
                <a:cxnSpLocks noChangeShapeType="1"/>
              </p:cNvCxnSpPr>
              <p:nvPr/>
            </p:nvCxnSpPr>
            <p:spPr bwMode="auto">
              <a:xfrm flipH="1">
                <a:off x="2411413" y="5183188"/>
                <a:ext cx="180974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95" name="Text Box 39"/>
            <p:cNvSpPr txBox="1">
              <a:spLocks noChangeArrowheads="1"/>
            </p:cNvSpPr>
            <p:nvPr/>
          </p:nvSpPr>
          <p:spPr bwMode="auto">
            <a:xfrm>
              <a:off x="3059113" y="5013325"/>
              <a:ext cx="453707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 i="1"/>
                <a:t>Изменения как внешнего, так внутреннего характера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826FD4-40C0-4565-A816-A05816F9B589}" type="slidenum">
              <a:rPr lang="ru-RU" altLang="ru-RU" sz="1400" smtClean="0"/>
              <a:pPr/>
              <a:t>4</a:t>
            </a:fld>
            <a:endParaRPr lang="ru-RU" altLang="ru-RU" sz="1400" smtClean="0"/>
          </a:p>
        </p:txBody>
      </p:sp>
      <p:sp>
        <p:nvSpPr>
          <p:cNvPr id="15364" name="Номер слайда 4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D38EFEA-A359-42A8-9CE4-23D2169F042A}" type="slidenum">
              <a:rPr lang="ru-RU" altLang="ru-RU" sz="1400"/>
              <a:pPr algn="r" eaLnBrk="1" hangingPunct="1"/>
              <a:t>4</a:t>
            </a:fld>
            <a:endParaRPr lang="ru-RU" altLang="ru-RU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" y="360363"/>
            <a:ext cx="7885113" cy="8636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Управление устойчивостью экономической системы посредством корректировки распределений экономических ресурсов</a:t>
            </a:r>
          </a:p>
        </p:txBody>
      </p:sp>
      <p:sp>
        <p:nvSpPr>
          <p:cNvPr id="15366" name="Oval 33" descr="5%"/>
          <p:cNvSpPr>
            <a:spLocks noChangeAspect="1" noChangeArrowheads="1"/>
          </p:cNvSpPr>
          <p:nvPr/>
        </p:nvSpPr>
        <p:spPr bwMode="auto">
          <a:xfrm>
            <a:off x="2268287" y="2578644"/>
            <a:ext cx="1080000" cy="1080000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accent1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15367" name="Text Box 39"/>
          <p:cNvSpPr txBox="1">
            <a:spLocks noChangeArrowheads="1"/>
          </p:cNvSpPr>
          <p:nvPr/>
        </p:nvSpPr>
        <p:spPr bwMode="auto">
          <a:xfrm>
            <a:off x="2027324" y="1772171"/>
            <a:ext cx="1584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/>
              <a:t>Отсутствие управления  </a:t>
            </a:r>
          </a:p>
          <a:p>
            <a:pPr algn="ctr" eaLnBrk="1" hangingPunct="1"/>
            <a:r>
              <a:rPr lang="ru-RU" altLang="ru-RU" sz="1600" b="1" i="1" dirty="0"/>
              <a:t>системой</a:t>
            </a:r>
          </a:p>
        </p:txBody>
      </p:sp>
      <p:sp>
        <p:nvSpPr>
          <p:cNvPr id="15368" name="Freeform 44"/>
          <p:cNvSpPr>
            <a:spLocks/>
          </p:cNvSpPr>
          <p:nvPr/>
        </p:nvSpPr>
        <p:spPr bwMode="auto">
          <a:xfrm>
            <a:off x="1476375" y="3314700"/>
            <a:ext cx="2663825" cy="1300163"/>
          </a:xfrm>
          <a:custGeom>
            <a:avLst/>
            <a:gdLst>
              <a:gd name="T0" fmla="*/ 0 w 1994"/>
              <a:gd name="T1" fmla="*/ 2147483646 h 1168"/>
              <a:gd name="T2" fmla="*/ 2147483646 w 1994"/>
              <a:gd name="T3" fmla="*/ 2147483646 h 1168"/>
              <a:gd name="T4" fmla="*/ 0 60000 65536"/>
              <a:gd name="T5" fmla="*/ 0 60000 65536"/>
              <a:gd name="T6" fmla="*/ 0 w 1994"/>
              <a:gd name="T7" fmla="*/ 0 h 1168"/>
              <a:gd name="T8" fmla="*/ 1994 w 199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94" h="1168">
                <a:moveTo>
                  <a:pt x="0" y="1159"/>
                </a:moveTo>
                <a:cubicBezTo>
                  <a:pt x="566" y="24"/>
                  <a:pt x="1409" y="0"/>
                  <a:pt x="1994" y="116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69" name="Freeform 44"/>
          <p:cNvSpPr>
            <a:spLocks/>
          </p:cNvSpPr>
          <p:nvPr/>
        </p:nvSpPr>
        <p:spPr bwMode="auto">
          <a:xfrm>
            <a:off x="5112022" y="3306763"/>
            <a:ext cx="2663825" cy="1300162"/>
          </a:xfrm>
          <a:custGeom>
            <a:avLst/>
            <a:gdLst>
              <a:gd name="T0" fmla="*/ 0 w 1994"/>
              <a:gd name="T1" fmla="*/ 2147483646 h 1168"/>
              <a:gd name="T2" fmla="*/ 2147483646 w 1994"/>
              <a:gd name="T3" fmla="*/ 2147483646 h 1168"/>
              <a:gd name="T4" fmla="*/ 0 60000 65536"/>
              <a:gd name="T5" fmla="*/ 0 60000 65536"/>
              <a:gd name="T6" fmla="*/ 0 w 1994"/>
              <a:gd name="T7" fmla="*/ 0 h 1168"/>
              <a:gd name="T8" fmla="*/ 1994 w 199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94" h="1168">
                <a:moveTo>
                  <a:pt x="0" y="1159"/>
                </a:moveTo>
                <a:cubicBezTo>
                  <a:pt x="566" y="24"/>
                  <a:pt x="1409" y="0"/>
                  <a:pt x="1994" y="116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70" name="Text Box 39"/>
          <p:cNvSpPr txBox="1">
            <a:spLocks noChangeArrowheads="1"/>
          </p:cNvSpPr>
          <p:nvPr/>
        </p:nvSpPr>
        <p:spPr bwMode="auto">
          <a:xfrm>
            <a:off x="5535486" y="4580160"/>
            <a:ext cx="1584325" cy="44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/>
              <a:t>Зона устойчивости </a:t>
            </a:r>
          </a:p>
        </p:txBody>
      </p:sp>
      <p:cxnSp>
        <p:nvCxnSpPr>
          <p:cNvPr id="15376" name="Straight Connector 30"/>
          <p:cNvCxnSpPr>
            <a:cxnSpLocks noChangeShapeType="1"/>
          </p:cNvCxnSpPr>
          <p:nvPr/>
        </p:nvCxnSpPr>
        <p:spPr bwMode="auto">
          <a:xfrm>
            <a:off x="5833942" y="3832445"/>
            <a:ext cx="0" cy="360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56"/>
          <p:cNvCxnSpPr>
            <a:cxnSpLocks noChangeShapeType="1"/>
          </p:cNvCxnSpPr>
          <p:nvPr/>
        </p:nvCxnSpPr>
        <p:spPr bwMode="auto">
          <a:xfrm>
            <a:off x="7037267" y="3832445"/>
            <a:ext cx="0" cy="360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32"/>
          <p:cNvCxnSpPr>
            <a:cxnSpLocks noChangeShapeType="1"/>
          </p:cNvCxnSpPr>
          <p:nvPr/>
        </p:nvCxnSpPr>
        <p:spPr bwMode="auto">
          <a:xfrm>
            <a:off x="5824417" y="4048345"/>
            <a:ext cx="12239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9" name="Text Box 39"/>
          <p:cNvSpPr txBox="1">
            <a:spLocks noChangeArrowheads="1"/>
          </p:cNvSpPr>
          <p:nvPr/>
        </p:nvSpPr>
        <p:spPr bwMode="auto">
          <a:xfrm>
            <a:off x="5364163" y="1757124"/>
            <a:ext cx="18716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 dirty="0"/>
              <a:t>Управление</a:t>
            </a:r>
          </a:p>
          <a:p>
            <a:pPr algn="ctr" eaLnBrk="1" hangingPunct="1"/>
            <a:r>
              <a:rPr lang="ru-RU" altLang="ru-RU" sz="1600" b="1" i="1" dirty="0" smtClean="0"/>
              <a:t>состоянием системы </a:t>
            </a:r>
            <a:endParaRPr lang="ru-RU" altLang="ru-RU" sz="1600" b="1" i="1" dirty="0"/>
          </a:p>
        </p:txBody>
      </p:sp>
      <p:sp>
        <p:nvSpPr>
          <p:cNvPr id="15389" name="Text Box 39"/>
          <p:cNvSpPr txBox="1">
            <a:spLocks noChangeArrowheads="1"/>
          </p:cNvSpPr>
          <p:nvPr/>
        </p:nvSpPr>
        <p:spPr bwMode="auto">
          <a:xfrm>
            <a:off x="2027324" y="4438368"/>
            <a:ext cx="1584325" cy="50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 smtClean="0"/>
              <a:t>Неустойчивое</a:t>
            </a:r>
          </a:p>
          <a:p>
            <a:pPr algn="ctr" eaLnBrk="1" hangingPunct="1"/>
            <a:r>
              <a:rPr lang="ru-RU" altLang="ru-RU" sz="1400" b="1" i="1" dirty="0" smtClean="0"/>
              <a:t>равновесие  </a:t>
            </a:r>
            <a:endParaRPr lang="ru-RU" altLang="ru-RU" sz="1400" b="1" i="1" dirty="0"/>
          </a:p>
        </p:txBody>
      </p:sp>
      <p:sp>
        <p:nvSpPr>
          <p:cNvPr id="15390" name="AutoShape 35"/>
          <p:cNvSpPr>
            <a:spLocks noChangeArrowheads="1"/>
          </p:cNvSpPr>
          <p:nvPr/>
        </p:nvSpPr>
        <p:spPr bwMode="auto">
          <a:xfrm>
            <a:off x="384175" y="5757863"/>
            <a:ext cx="8421688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46800" rIns="18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Поскольку состояние экономической системы подвержено изменениям, то для обеспечения устойчивости необходимо использовать подход, основанный на управлении  распределениями экономических ресурсов</a:t>
            </a:r>
          </a:p>
        </p:txBody>
      </p:sp>
      <p:sp>
        <p:nvSpPr>
          <p:cNvPr id="43" name="Oval 33" descr="5%"/>
          <p:cNvSpPr>
            <a:spLocks noChangeArrowheads="1"/>
          </p:cNvSpPr>
          <p:nvPr/>
        </p:nvSpPr>
        <p:spPr bwMode="auto">
          <a:xfrm>
            <a:off x="5723934" y="2725209"/>
            <a:ext cx="1440000" cy="900000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accent1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cxnSp>
        <p:nvCxnSpPr>
          <p:cNvPr id="44" name="Straight Connector 53"/>
          <p:cNvCxnSpPr>
            <a:cxnSpLocks noChangeShapeType="1"/>
          </p:cNvCxnSpPr>
          <p:nvPr/>
        </p:nvCxnSpPr>
        <p:spPr bwMode="auto">
          <a:xfrm>
            <a:off x="2808287" y="3118644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53"/>
          <p:cNvCxnSpPr>
            <a:cxnSpLocks noChangeShapeType="1"/>
          </p:cNvCxnSpPr>
          <p:nvPr/>
        </p:nvCxnSpPr>
        <p:spPr bwMode="auto">
          <a:xfrm flipV="1">
            <a:off x="2808287" y="2583758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53"/>
          <p:cNvCxnSpPr>
            <a:cxnSpLocks noChangeShapeType="1"/>
          </p:cNvCxnSpPr>
          <p:nvPr/>
        </p:nvCxnSpPr>
        <p:spPr bwMode="auto">
          <a:xfrm rot="5400000">
            <a:off x="2538287" y="2857392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53"/>
          <p:cNvCxnSpPr>
            <a:cxnSpLocks noChangeShapeType="1"/>
          </p:cNvCxnSpPr>
          <p:nvPr/>
        </p:nvCxnSpPr>
        <p:spPr bwMode="auto">
          <a:xfrm rot="16200000" flipH="1">
            <a:off x="3077864" y="2858960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53"/>
          <p:cNvCxnSpPr>
            <a:cxnSpLocks noChangeShapeType="1"/>
          </p:cNvCxnSpPr>
          <p:nvPr/>
        </p:nvCxnSpPr>
        <p:spPr bwMode="auto">
          <a:xfrm rot="13500000" flipH="1">
            <a:off x="2995274" y="2662565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3"/>
          <p:cNvCxnSpPr>
            <a:cxnSpLocks noChangeShapeType="1"/>
          </p:cNvCxnSpPr>
          <p:nvPr/>
        </p:nvCxnSpPr>
        <p:spPr bwMode="auto">
          <a:xfrm rot="8100000" flipH="1" flipV="1">
            <a:off x="2997527" y="3058943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3"/>
          <p:cNvCxnSpPr>
            <a:cxnSpLocks noChangeShapeType="1"/>
          </p:cNvCxnSpPr>
          <p:nvPr/>
        </p:nvCxnSpPr>
        <p:spPr bwMode="auto">
          <a:xfrm rot="13500000" flipV="1">
            <a:off x="2612570" y="3049516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53"/>
          <p:cNvCxnSpPr>
            <a:cxnSpLocks noChangeShapeType="1"/>
          </p:cNvCxnSpPr>
          <p:nvPr/>
        </p:nvCxnSpPr>
        <p:spPr bwMode="auto">
          <a:xfrm rot="8100000">
            <a:off x="2615181" y="2670622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3"/>
          <p:cNvCxnSpPr>
            <a:cxnSpLocks noChangeShapeType="1"/>
          </p:cNvCxnSpPr>
          <p:nvPr/>
        </p:nvCxnSpPr>
        <p:spPr bwMode="auto">
          <a:xfrm>
            <a:off x="6444146" y="3200079"/>
            <a:ext cx="0" cy="432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3"/>
          <p:cNvCxnSpPr>
            <a:cxnSpLocks noChangeShapeType="1"/>
          </p:cNvCxnSpPr>
          <p:nvPr/>
        </p:nvCxnSpPr>
        <p:spPr bwMode="auto">
          <a:xfrm flipV="1">
            <a:off x="6444146" y="2721755"/>
            <a:ext cx="0" cy="432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53"/>
          <p:cNvCxnSpPr>
            <a:cxnSpLocks noChangeShapeType="1"/>
          </p:cNvCxnSpPr>
          <p:nvPr/>
        </p:nvCxnSpPr>
        <p:spPr bwMode="auto">
          <a:xfrm rot="5400000">
            <a:off x="6084146" y="2820546"/>
            <a:ext cx="0" cy="72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53"/>
          <p:cNvCxnSpPr>
            <a:cxnSpLocks noChangeShapeType="1"/>
          </p:cNvCxnSpPr>
          <p:nvPr/>
        </p:nvCxnSpPr>
        <p:spPr bwMode="auto">
          <a:xfrm rot="16200000" flipH="1">
            <a:off x="6803723" y="2822114"/>
            <a:ext cx="0" cy="72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53"/>
          <p:cNvCxnSpPr>
            <a:cxnSpLocks noChangeShapeType="1"/>
          </p:cNvCxnSpPr>
          <p:nvPr/>
        </p:nvCxnSpPr>
        <p:spPr bwMode="auto">
          <a:xfrm rot="13500000" flipH="1">
            <a:off x="6631133" y="2715719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53"/>
          <p:cNvCxnSpPr>
            <a:cxnSpLocks noChangeShapeType="1"/>
          </p:cNvCxnSpPr>
          <p:nvPr/>
        </p:nvCxnSpPr>
        <p:spPr bwMode="auto">
          <a:xfrm rot="8100000" flipH="1" flipV="1">
            <a:off x="6633386" y="3112097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53"/>
          <p:cNvCxnSpPr>
            <a:cxnSpLocks noChangeShapeType="1"/>
          </p:cNvCxnSpPr>
          <p:nvPr/>
        </p:nvCxnSpPr>
        <p:spPr bwMode="auto">
          <a:xfrm rot="13500000" flipV="1">
            <a:off x="6248429" y="3102670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53"/>
          <p:cNvCxnSpPr>
            <a:cxnSpLocks noChangeShapeType="1"/>
          </p:cNvCxnSpPr>
          <p:nvPr/>
        </p:nvCxnSpPr>
        <p:spPr bwMode="auto">
          <a:xfrm rot="8100000">
            <a:off x="6251040" y="2723776"/>
            <a:ext cx="0" cy="540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2027324" y="3848597"/>
            <a:ext cx="1584325" cy="49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 smtClean="0"/>
              <a:t>Равномерное распределение </a:t>
            </a:r>
            <a:endParaRPr lang="ru-RU" altLang="ru-RU" sz="1400" b="1" i="1" dirty="0"/>
          </a:p>
        </p:txBody>
      </p:sp>
      <p:sp>
        <p:nvSpPr>
          <p:cNvPr id="65" name="Text Box 39"/>
          <p:cNvSpPr txBox="1">
            <a:spLocks noChangeArrowheads="1"/>
          </p:cNvSpPr>
          <p:nvPr/>
        </p:nvSpPr>
        <p:spPr bwMode="auto">
          <a:xfrm>
            <a:off x="5627330" y="4136560"/>
            <a:ext cx="1680974" cy="51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 smtClean="0"/>
              <a:t>Неравномерное распределение </a:t>
            </a:r>
            <a:endParaRPr lang="ru-RU" altLang="ru-RU" sz="1400" b="1" i="1" dirty="0"/>
          </a:p>
        </p:txBody>
      </p:sp>
      <p:sp>
        <p:nvSpPr>
          <p:cNvPr id="66" name="Text Box 39"/>
          <p:cNvSpPr txBox="1">
            <a:spLocks noChangeArrowheads="1"/>
          </p:cNvSpPr>
          <p:nvPr/>
        </p:nvSpPr>
        <p:spPr bwMode="auto">
          <a:xfrm>
            <a:off x="1859061" y="4940523"/>
            <a:ext cx="1920851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 smtClean="0"/>
              <a:t>Высокая чувствительность к изменениям</a:t>
            </a:r>
            <a:r>
              <a:rPr lang="ru-RU" altLang="ru-RU" sz="1400" b="1" i="1" dirty="0" smtClean="0"/>
              <a:t> </a:t>
            </a:r>
            <a:endParaRPr lang="ru-RU" altLang="ru-RU" sz="1400" b="1" i="1" dirty="0"/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7403677" y="4941168"/>
            <a:ext cx="1920851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 smtClean="0"/>
              <a:t>Пониженная  чувствительность к изменениям</a:t>
            </a:r>
            <a:r>
              <a:rPr lang="ru-RU" altLang="ru-RU" sz="1400" b="1" i="1" dirty="0" smtClean="0"/>
              <a:t> </a:t>
            </a:r>
            <a:endParaRPr lang="ru-RU" alt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3635631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79245A-EA20-4743-91A6-E3BDD09431DB}" type="slidenum">
              <a:rPr lang="ru-RU" altLang="ru-RU" sz="1400" smtClean="0"/>
              <a:pPr/>
              <a:t>5</a:t>
            </a:fld>
            <a:endParaRPr lang="ru-RU" altLang="ru-RU" sz="1400" smtClean="0"/>
          </a:p>
        </p:txBody>
      </p:sp>
      <p:sp>
        <p:nvSpPr>
          <p:cNvPr id="17411" name="AutoShape 35"/>
          <p:cNvSpPr>
            <a:spLocks noChangeArrowheads="1"/>
          </p:cNvSpPr>
          <p:nvPr/>
        </p:nvSpPr>
        <p:spPr bwMode="auto">
          <a:xfrm>
            <a:off x="384175" y="5632450"/>
            <a:ext cx="8421688" cy="98901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46800" rIns="18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Распределение экономических ресурсов, складывающееся под влиянием внешних и внутренних факторов, является удобной количественной информацией для анализа динамики состояния системы как единого целого</a:t>
            </a:r>
          </a:p>
        </p:txBody>
      </p:sp>
      <p:sp>
        <p:nvSpPr>
          <p:cNvPr id="17412" name="Номер слайда 4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B706E9E-87B8-44E7-99BE-DBDA766A3A4B}" type="slidenum">
              <a:rPr lang="ru-RU" altLang="ru-RU" sz="1400"/>
              <a:pPr algn="r" eaLnBrk="1" hangingPunct="1"/>
              <a:t>5</a:t>
            </a:fld>
            <a:endParaRPr lang="ru-RU" altLang="ru-RU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Распределения экономических параметров как информация, отражающая  состояние системы как единого целого</a:t>
            </a:r>
          </a:p>
        </p:txBody>
      </p:sp>
      <p:graphicFrame>
        <p:nvGraphicFramePr>
          <p:cNvPr id="14888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5867400" y="3006725"/>
          <a:ext cx="1657350" cy="1512889"/>
        </p:xfrm>
        <a:graphic>
          <a:graphicData uri="http://schemas.openxmlformats.org/drawingml/2006/table">
            <a:tbl>
              <a:tblPr/>
              <a:tblGrid>
                <a:gridCol w="865188"/>
                <a:gridCol w="792162"/>
              </a:tblGrid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Статья</a:t>
                      </a:r>
                      <a:endParaRPr kumimoji="0" 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</a:t>
                      </a:r>
                      <a:endParaRPr kumimoji="0" 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6"/>
          <p:cNvSpPr txBox="1">
            <a:spLocks noChangeArrowheads="1"/>
          </p:cNvSpPr>
          <p:nvPr/>
        </p:nvSpPr>
        <p:spPr bwMode="auto">
          <a:xfrm>
            <a:off x="3635375" y="1628775"/>
            <a:ext cx="42497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7438" name="Text Box 29"/>
          <p:cNvSpPr txBox="1">
            <a:spLocks noChangeArrowheads="1"/>
          </p:cNvSpPr>
          <p:nvPr/>
        </p:nvSpPr>
        <p:spPr bwMode="auto">
          <a:xfrm>
            <a:off x="5832475" y="2143125"/>
            <a:ext cx="1654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Распределение экономических ресурсов</a:t>
            </a:r>
          </a:p>
        </p:txBody>
      </p:sp>
      <p:sp>
        <p:nvSpPr>
          <p:cNvPr id="17439" name="Text Box 42"/>
          <p:cNvSpPr txBox="1">
            <a:spLocks noChangeArrowheads="1"/>
          </p:cNvSpPr>
          <p:nvPr/>
        </p:nvSpPr>
        <p:spPr bwMode="auto">
          <a:xfrm>
            <a:off x="5003800" y="4786313"/>
            <a:ext cx="3311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400" i="1"/>
              <a:t>N </a:t>
            </a:r>
            <a:r>
              <a:rPr lang="ru-RU" altLang="ru-RU" sz="1400" i="1"/>
              <a:t> </a:t>
            </a:r>
            <a:r>
              <a:rPr lang="en-US" altLang="ru-RU" sz="1400" i="1"/>
              <a:t>- </a:t>
            </a:r>
            <a:r>
              <a:rPr lang="ru-RU" altLang="ru-RU" sz="1400" i="1"/>
              <a:t>число статей распределения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1400" i="1"/>
              <a:t>S</a:t>
            </a:r>
            <a:r>
              <a:rPr lang="en-US" altLang="ru-RU" sz="1400" i="1" baseline="-25000"/>
              <a:t>N</a:t>
            </a:r>
            <a:r>
              <a:rPr lang="en-US" altLang="ru-RU" sz="1400" i="1"/>
              <a:t> </a:t>
            </a:r>
            <a:r>
              <a:rPr lang="ru-RU" altLang="ru-RU" sz="1400" i="1"/>
              <a:t>- объем распределенного ресурса</a:t>
            </a:r>
          </a:p>
        </p:txBody>
      </p:sp>
      <p:sp>
        <p:nvSpPr>
          <p:cNvPr id="17440" name="Oval 33" descr="5%"/>
          <p:cNvSpPr>
            <a:spLocks noChangeArrowheads="1"/>
          </p:cNvSpPr>
          <p:nvPr/>
        </p:nvSpPr>
        <p:spPr bwMode="auto">
          <a:xfrm>
            <a:off x="1701800" y="2957513"/>
            <a:ext cx="1079500" cy="693737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accent1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/>
          </a:p>
        </p:txBody>
      </p:sp>
      <p:sp>
        <p:nvSpPr>
          <p:cNvPr id="17441" name="Text Box 39"/>
          <p:cNvSpPr txBox="1">
            <a:spLocks noChangeArrowheads="1"/>
          </p:cNvSpPr>
          <p:nvPr/>
        </p:nvSpPr>
        <p:spPr bwMode="auto">
          <a:xfrm>
            <a:off x="1417638" y="2165350"/>
            <a:ext cx="1584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Состояние </a:t>
            </a:r>
          </a:p>
          <a:p>
            <a:pPr algn="ctr" eaLnBrk="1" hangingPunct="1"/>
            <a:r>
              <a:rPr lang="ru-RU" altLang="ru-RU" sz="1600" b="1" i="1"/>
              <a:t>системы</a:t>
            </a:r>
          </a:p>
        </p:txBody>
      </p:sp>
      <p:sp>
        <p:nvSpPr>
          <p:cNvPr id="17442" name="Freeform 44"/>
          <p:cNvSpPr>
            <a:spLocks/>
          </p:cNvSpPr>
          <p:nvPr/>
        </p:nvSpPr>
        <p:spPr bwMode="auto">
          <a:xfrm>
            <a:off x="909638" y="3314700"/>
            <a:ext cx="2663825" cy="1300163"/>
          </a:xfrm>
          <a:custGeom>
            <a:avLst/>
            <a:gdLst>
              <a:gd name="T0" fmla="*/ 0 w 1994"/>
              <a:gd name="T1" fmla="*/ 2147483646 h 1168"/>
              <a:gd name="T2" fmla="*/ 2147483646 w 1994"/>
              <a:gd name="T3" fmla="*/ 2147483646 h 1168"/>
              <a:gd name="T4" fmla="*/ 0 60000 65536"/>
              <a:gd name="T5" fmla="*/ 0 60000 65536"/>
              <a:gd name="T6" fmla="*/ 0 w 1994"/>
              <a:gd name="T7" fmla="*/ 0 h 1168"/>
              <a:gd name="T8" fmla="*/ 1994 w 199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94" h="1168">
                <a:moveTo>
                  <a:pt x="0" y="1159"/>
                </a:moveTo>
                <a:cubicBezTo>
                  <a:pt x="566" y="24"/>
                  <a:pt x="1409" y="0"/>
                  <a:pt x="1994" y="116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43" name="Left-Right Arrow 5"/>
          <p:cNvSpPr>
            <a:spLocks noChangeArrowheads="1"/>
          </p:cNvSpPr>
          <p:nvPr/>
        </p:nvSpPr>
        <p:spPr bwMode="auto">
          <a:xfrm>
            <a:off x="3779838" y="3429000"/>
            <a:ext cx="1223962" cy="647700"/>
          </a:xfrm>
          <a:prstGeom prst="leftRightArrow">
            <a:avLst>
              <a:gd name="adj1" fmla="val 50000"/>
              <a:gd name="adj2" fmla="val 4999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7444" name="Text Box 39"/>
          <p:cNvSpPr txBox="1">
            <a:spLocks noChangeArrowheads="1"/>
          </p:cNvSpPr>
          <p:nvPr/>
        </p:nvSpPr>
        <p:spPr bwMode="auto">
          <a:xfrm>
            <a:off x="1476375" y="3854450"/>
            <a:ext cx="1584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Зона устойчивости </a:t>
            </a:r>
          </a:p>
        </p:txBody>
      </p:sp>
      <p:cxnSp>
        <p:nvCxnSpPr>
          <p:cNvPr id="17445" name="Straight Connector 18"/>
          <p:cNvCxnSpPr>
            <a:cxnSpLocks noChangeShapeType="1"/>
          </p:cNvCxnSpPr>
          <p:nvPr/>
        </p:nvCxnSpPr>
        <p:spPr bwMode="auto">
          <a:xfrm>
            <a:off x="1643063" y="3644900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6" name="Straight Connector 19"/>
          <p:cNvCxnSpPr>
            <a:cxnSpLocks noChangeShapeType="1"/>
          </p:cNvCxnSpPr>
          <p:nvPr/>
        </p:nvCxnSpPr>
        <p:spPr bwMode="auto">
          <a:xfrm>
            <a:off x="2844800" y="3644900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7" name="Straight Connector 20"/>
          <p:cNvCxnSpPr>
            <a:cxnSpLocks noChangeShapeType="1"/>
          </p:cNvCxnSpPr>
          <p:nvPr/>
        </p:nvCxnSpPr>
        <p:spPr bwMode="auto">
          <a:xfrm>
            <a:off x="1631950" y="3811588"/>
            <a:ext cx="12239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448" name="Group 22"/>
          <p:cNvGrpSpPr>
            <a:grpSpLocks/>
          </p:cNvGrpSpPr>
          <p:nvPr/>
        </p:nvGrpSpPr>
        <p:grpSpPr bwMode="auto">
          <a:xfrm>
            <a:off x="2051050" y="3113088"/>
            <a:ext cx="360363" cy="360362"/>
            <a:chOff x="5940152" y="3113536"/>
            <a:chExt cx="360040" cy="360040"/>
          </a:xfrm>
        </p:grpSpPr>
        <p:grpSp>
          <p:nvGrpSpPr>
            <p:cNvPr id="17453" name="Group 23"/>
            <p:cNvGrpSpPr>
              <a:grpSpLocks/>
            </p:cNvGrpSpPr>
            <p:nvPr/>
          </p:nvGrpSpPr>
          <p:grpSpPr bwMode="auto">
            <a:xfrm>
              <a:off x="5940152" y="3293555"/>
              <a:ext cx="360040" cy="0"/>
              <a:chOff x="5940152" y="3294128"/>
              <a:chExt cx="360040" cy="0"/>
            </a:xfrm>
          </p:grpSpPr>
          <p:cxnSp>
            <p:nvCxnSpPr>
              <p:cNvPr id="17457" name="Straight Arrow Connector 27"/>
              <p:cNvCxnSpPr>
                <a:cxnSpLocks noChangeShapeType="1"/>
              </p:cNvCxnSpPr>
              <p:nvPr/>
            </p:nvCxnSpPr>
            <p:spPr bwMode="auto">
              <a:xfrm>
                <a:off x="6120407" y="3294128"/>
                <a:ext cx="17978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458" name="Straight Arrow Connector 28"/>
              <p:cNvCxnSpPr>
                <a:cxnSpLocks noChangeShapeType="1"/>
              </p:cNvCxnSpPr>
              <p:nvPr/>
            </p:nvCxnSpPr>
            <p:spPr bwMode="auto">
              <a:xfrm flipH="1">
                <a:off x="5940152" y="3294128"/>
                <a:ext cx="18025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7454" name="Group 24"/>
            <p:cNvGrpSpPr>
              <a:grpSpLocks/>
            </p:cNvGrpSpPr>
            <p:nvPr/>
          </p:nvGrpSpPr>
          <p:grpSpPr bwMode="auto">
            <a:xfrm rot="-5400000">
              <a:off x="5940152" y="3293556"/>
              <a:ext cx="360040" cy="0"/>
              <a:chOff x="5940152" y="3294128"/>
              <a:chExt cx="360040" cy="0"/>
            </a:xfrm>
          </p:grpSpPr>
          <p:cxnSp>
            <p:nvCxnSpPr>
              <p:cNvPr id="17455" name="Straight Arrow Connector 25"/>
              <p:cNvCxnSpPr>
                <a:cxnSpLocks noChangeShapeType="1"/>
              </p:cNvCxnSpPr>
              <p:nvPr/>
            </p:nvCxnSpPr>
            <p:spPr bwMode="auto">
              <a:xfrm>
                <a:off x="6120407" y="3294128"/>
                <a:ext cx="17978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456" name="Straight Arrow Connector 26"/>
              <p:cNvCxnSpPr>
                <a:cxnSpLocks noChangeShapeType="1"/>
              </p:cNvCxnSpPr>
              <p:nvPr/>
            </p:nvCxnSpPr>
            <p:spPr bwMode="auto">
              <a:xfrm flipH="1">
                <a:off x="5940152" y="3294128"/>
                <a:ext cx="18025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17449" name="Straight Arrow Connector 29"/>
          <p:cNvCxnSpPr>
            <a:cxnSpLocks noChangeShapeType="1"/>
          </p:cNvCxnSpPr>
          <p:nvPr/>
        </p:nvCxnSpPr>
        <p:spPr bwMode="auto">
          <a:xfrm>
            <a:off x="3455988" y="4437063"/>
            <a:ext cx="17938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0" name="Straight Arrow Connector 30"/>
          <p:cNvCxnSpPr>
            <a:cxnSpLocks noChangeShapeType="1"/>
          </p:cNvCxnSpPr>
          <p:nvPr/>
        </p:nvCxnSpPr>
        <p:spPr bwMode="auto">
          <a:xfrm flipH="1">
            <a:off x="3276600" y="4437063"/>
            <a:ext cx="17938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1" name="Straight Arrow Connector 31"/>
          <p:cNvCxnSpPr>
            <a:cxnSpLocks noChangeShapeType="1"/>
          </p:cNvCxnSpPr>
          <p:nvPr/>
        </p:nvCxnSpPr>
        <p:spPr bwMode="auto">
          <a:xfrm>
            <a:off x="1008063" y="4437063"/>
            <a:ext cx="17938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2" name="Straight Arrow Connector 32"/>
          <p:cNvCxnSpPr>
            <a:cxnSpLocks noChangeShapeType="1"/>
          </p:cNvCxnSpPr>
          <p:nvPr/>
        </p:nvCxnSpPr>
        <p:spPr bwMode="auto">
          <a:xfrm flipH="1">
            <a:off x="827088" y="4437063"/>
            <a:ext cx="18097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61B1AE-4B7C-413A-BFE8-6B5418E4CC3A}" type="slidenum">
              <a:rPr lang="ru-RU" altLang="ru-RU" sz="1400" smtClean="0"/>
              <a:pPr/>
              <a:t>6</a:t>
            </a:fld>
            <a:endParaRPr lang="ru-RU" altLang="ru-RU" sz="1400" smtClean="0"/>
          </a:p>
        </p:txBody>
      </p:sp>
      <p:sp>
        <p:nvSpPr>
          <p:cNvPr id="19459" name="Номер слайда 4"/>
          <p:cNvSpPr txBox="1">
            <a:spLocks noGrp="1"/>
          </p:cNvSpPr>
          <p:nvPr/>
        </p:nvSpPr>
        <p:spPr bwMode="auto">
          <a:xfrm>
            <a:off x="8118475" y="6513513"/>
            <a:ext cx="949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9" rIns="91396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F70D37D-3E37-4B9F-B775-B546A4D89644}" type="slidenum">
              <a:rPr lang="ru-RU" altLang="ru-RU" sz="1400"/>
              <a:pPr algn="r" eaLnBrk="1" hangingPunct="1"/>
              <a:t>6</a:t>
            </a:fld>
            <a:endParaRPr lang="ru-RU" altLang="ru-RU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" y="360363"/>
            <a:ext cx="7885113" cy="863600"/>
          </a:xfrm>
        </p:spPr>
        <p:txBody>
          <a:bodyPr/>
          <a:lstStyle/>
          <a:p>
            <a:pPr eaLnBrk="1" hangingPunct="1"/>
            <a:r>
              <a:rPr lang="ru-RU" altLang="ru-RU" smtClean="0"/>
              <a:t>Основные представления распределений ресурсов, используемые при  анализе изменения состояния экономических систем </a:t>
            </a:r>
          </a:p>
        </p:txBody>
      </p:sp>
      <p:graphicFrame>
        <p:nvGraphicFramePr>
          <p:cNvPr id="19461" name="Object 3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71775" y="3049588"/>
          <a:ext cx="23050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1" name="Chart" r:id="rId4" imgW="3209880" imgH="1495289" progId="MSGraph.Chart.8">
                  <p:embed followColorScheme="full"/>
                </p:oleObj>
              </mc:Choice>
              <mc:Fallback>
                <p:oleObj name="Chart" r:id="rId4" imgW="3209880" imgH="1495289" progId="MSGraph.Chart.8">
                  <p:embed followColorScheme="full"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049588"/>
                        <a:ext cx="23050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29"/>
          <p:cNvSpPr txBox="1">
            <a:spLocks noChangeArrowheads="1"/>
          </p:cNvSpPr>
          <p:nvPr/>
        </p:nvSpPr>
        <p:spPr bwMode="auto">
          <a:xfrm>
            <a:off x="3132138" y="1647825"/>
            <a:ext cx="15843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Долевая диаграмма</a:t>
            </a:r>
          </a:p>
        </p:txBody>
      </p:sp>
      <p:sp>
        <p:nvSpPr>
          <p:cNvPr id="19463" name="Text Box 31"/>
          <p:cNvSpPr txBox="1">
            <a:spLocks noChangeArrowheads="1"/>
          </p:cNvSpPr>
          <p:nvPr/>
        </p:nvSpPr>
        <p:spPr bwMode="auto">
          <a:xfrm>
            <a:off x="1074738" y="1647825"/>
            <a:ext cx="1116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Таблица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95625" y="5002213"/>
          <a:ext cx="1655763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367"/>
                <a:gridCol w="955396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395" marR="91395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G</a:t>
                      </a:r>
                      <a:r>
                        <a:rPr lang="en-US" sz="180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/S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395" marR="91395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72" name="Text Box 29"/>
          <p:cNvSpPr txBox="1">
            <a:spLocks noChangeArrowheads="1"/>
          </p:cNvSpPr>
          <p:nvPr/>
        </p:nvSpPr>
        <p:spPr bwMode="auto">
          <a:xfrm>
            <a:off x="5940425" y="1647825"/>
            <a:ext cx="17002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Диаграмма соразмерности</a:t>
            </a:r>
          </a:p>
        </p:txBody>
      </p:sp>
      <p:graphicFrame>
        <p:nvGraphicFramePr>
          <p:cNvPr id="22" name="Group 3"/>
          <p:cNvGraphicFramePr>
            <a:graphicFrameLocks/>
          </p:cNvGraphicFramePr>
          <p:nvPr/>
        </p:nvGraphicFramePr>
        <p:xfrm>
          <a:off x="827088" y="2870200"/>
          <a:ext cx="1600200" cy="1433512"/>
        </p:xfrm>
        <a:graphic>
          <a:graphicData uri="http://schemas.openxmlformats.org/drawingml/2006/table">
            <a:tbl>
              <a:tblPr/>
              <a:tblGrid>
                <a:gridCol w="878140"/>
                <a:gridCol w="722060"/>
              </a:tblGrid>
              <a:tr h="426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Статья</a:t>
                      </a: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</a:t>
                      </a:r>
                      <a:endParaRPr kumimoji="0" 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2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08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19493" name="Group 92"/>
          <p:cNvGrpSpPr>
            <a:grpSpLocks/>
          </p:cNvGrpSpPr>
          <p:nvPr/>
        </p:nvGrpSpPr>
        <p:grpSpPr bwMode="auto">
          <a:xfrm>
            <a:off x="5400675" y="2305050"/>
            <a:ext cx="2663825" cy="2563813"/>
            <a:chOff x="5148263" y="1339867"/>
            <a:chExt cx="2664097" cy="2564670"/>
          </a:xfrm>
        </p:grpSpPr>
        <p:sp>
          <p:nvSpPr>
            <p:cNvPr id="19517" name="Rectangle 5"/>
            <p:cNvSpPr>
              <a:spLocks noChangeArrowheads="1"/>
            </p:cNvSpPr>
            <p:nvPr/>
          </p:nvSpPr>
          <p:spPr bwMode="auto">
            <a:xfrm>
              <a:off x="5396786" y="1410572"/>
              <a:ext cx="2234456" cy="22344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/>
            <a:lstStyle>
              <a:lvl1pPr marL="342900" indent="-3429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ru-RU" altLang="ru-RU"/>
            </a:p>
          </p:txBody>
        </p:sp>
        <p:cxnSp>
          <p:nvCxnSpPr>
            <p:cNvPr id="19518" name="Straight Connector 88"/>
            <p:cNvCxnSpPr>
              <a:cxnSpLocks noChangeShapeType="1"/>
            </p:cNvCxnSpPr>
            <p:nvPr/>
          </p:nvCxnSpPr>
          <p:spPr bwMode="auto">
            <a:xfrm>
              <a:off x="5396675" y="2778068"/>
              <a:ext cx="223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519" name="Freeform 40"/>
            <p:cNvSpPr>
              <a:spLocks/>
            </p:cNvSpPr>
            <p:nvPr/>
          </p:nvSpPr>
          <p:spPr bwMode="auto">
            <a:xfrm>
              <a:off x="5368320" y="1391324"/>
              <a:ext cx="2239990" cy="2259697"/>
            </a:xfrm>
            <a:custGeom>
              <a:avLst/>
              <a:gdLst>
                <a:gd name="T0" fmla="*/ 0 w 2046"/>
                <a:gd name="T1" fmla="*/ 2147483646 h 2064"/>
                <a:gd name="T2" fmla="*/ 2147483646 w 2046"/>
                <a:gd name="T3" fmla="*/ 2147483646 h 2064"/>
                <a:gd name="T4" fmla="*/ 2147483646 w 2046"/>
                <a:gd name="T5" fmla="*/ 2147483646 h 2064"/>
                <a:gd name="T6" fmla="*/ 2147483646 w 2046"/>
                <a:gd name="T7" fmla="*/ 2147483646 h 2064"/>
                <a:gd name="T8" fmla="*/ 2147483646 w 2046"/>
                <a:gd name="T9" fmla="*/ 2147483646 h 2064"/>
                <a:gd name="T10" fmla="*/ 2147483646 w 2046"/>
                <a:gd name="T11" fmla="*/ 0 h 20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46"/>
                <a:gd name="T19" fmla="*/ 0 h 2064"/>
                <a:gd name="T20" fmla="*/ 2046 w 2046"/>
                <a:gd name="T21" fmla="*/ 2064 h 20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46" h="2064">
                  <a:moveTo>
                    <a:pt x="0" y="2064"/>
                  </a:moveTo>
                  <a:lnTo>
                    <a:pt x="408" y="2004"/>
                  </a:lnTo>
                  <a:lnTo>
                    <a:pt x="828" y="1860"/>
                  </a:lnTo>
                  <a:lnTo>
                    <a:pt x="1242" y="1650"/>
                  </a:lnTo>
                  <a:lnTo>
                    <a:pt x="1644" y="1242"/>
                  </a:lnTo>
                  <a:lnTo>
                    <a:pt x="204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ru-RU"/>
            </a:p>
          </p:txBody>
        </p:sp>
        <p:sp>
          <p:nvSpPr>
            <p:cNvPr id="19520" name="Line 77"/>
            <p:cNvSpPr>
              <a:spLocks noChangeShapeType="1"/>
            </p:cNvSpPr>
            <p:nvPr/>
          </p:nvSpPr>
          <p:spPr bwMode="auto">
            <a:xfrm flipV="1">
              <a:off x="5361751" y="1403366"/>
              <a:ext cx="2242180" cy="22509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ru-RU"/>
            </a:p>
          </p:txBody>
        </p:sp>
        <p:sp>
          <p:nvSpPr>
            <p:cNvPr id="19521" name="Oval 78"/>
            <p:cNvSpPr>
              <a:spLocks noChangeAspect="1" noChangeArrowheads="1"/>
            </p:cNvSpPr>
            <p:nvPr/>
          </p:nvSpPr>
          <p:spPr bwMode="auto">
            <a:xfrm>
              <a:off x="5777781" y="3553583"/>
              <a:ext cx="74447" cy="74447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ru-RU"/>
            </a:p>
          </p:txBody>
        </p:sp>
        <p:sp>
          <p:nvSpPr>
            <p:cNvPr id="19522" name="Oval 79"/>
            <p:cNvSpPr>
              <a:spLocks noChangeAspect="1" noChangeArrowheads="1"/>
            </p:cNvSpPr>
            <p:nvPr/>
          </p:nvSpPr>
          <p:spPr bwMode="auto">
            <a:xfrm>
              <a:off x="6241982" y="3387170"/>
              <a:ext cx="74447" cy="74447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ru-RU"/>
            </a:p>
          </p:txBody>
        </p:sp>
        <p:sp>
          <p:nvSpPr>
            <p:cNvPr id="19523" name="Oval 80"/>
            <p:cNvSpPr>
              <a:spLocks noChangeAspect="1" noChangeArrowheads="1"/>
            </p:cNvSpPr>
            <p:nvPr/>
          </p:nvSpPr>
          <p:spPr bwMode="auto">
            <a:xfrm>
              <a:off x="6693046" y="3161639"/>
              <a:ext cx="74447" cy="74447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ru-RU"/>
            </a:p>
          </p:txBody>
        </p:sp>
        <p:sp>
          <p:nvSpPr>
            <p:cNvPr id="19524" name="Oval 81"/>
            <p:cNvSpPr>
              <a:spLocks noChangeAspect="1" noChangeArrowheads="1"/>
            </p:cNvSpPr>
            <p:nvPr/>
          </p:nvSpPr>
          <p:spPr bwMode="auto">
            <a:xfrm>
              <a:off x="7130972" y="2712765"/>
              <a:ext cx="74447" cy="74447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ru-RU"/>
            </a:p>
          </p:txBody>
        </p:sp>
        <p:sp>
          <p:nvSpPr>
            <p:cNvPr id="19525" name="Rectangle 84"/>
            <p:cNvSpPr>
              <a:spLocks noChangeArrowheads="1"/>
            </p:cNvSpPr>
            <p:nvPr/>
          </p:nvSpPr>
          <p:spPr bwMode="auto">
            <a:xfrm>
              <a:off x="5701144" y="3741890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0.2</a:t>
              </a:r>
              <a:endParaRPr lang="ru-RU" altLang="ru-RU" b="1"/>
            </a:p>
          </p:txBody>
        </p:sp>
        <p:sp>
          <p:nvSpPr>
            <p:cNvPr id="19526" name="Rectangle 85"/>
            <p:cNvSpPr>
              <a:spLocks noChangeArrowheads="1"/>
            </p:cNvSpPr>
            <p:nvPr/>
          </p:nvSpPr>
          <p:spPr bwMode="auto">
            <a:xfrm>
              <a:off x="6167535" y="3741890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0.4</a:t>
              </a:r>
              <a:endParaRPr lang="ru-RU" altLang="ru-RU" b="1"/>
            </a:p>
          </p:txBody>
        </p:sp>
        <p:sp>
          <p:nvSpPr>
            <p:cNvPr id="19527" name="Rectangle 86"/>
            <p:cNvSpPr>
              <a:spLocks noChangeArrowheads="1"/>
            </p:cNvSpPr>
            <p:nvPr/>
          </p:nvSpPr>
          <p:spPr bwMode="auto">
            <a:xfrm>
              <a:off x="6649253" y="3750649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0.6</a:t>
              </a:r>
              <a:endParaRPr lang="ru-RU" altLang="ru-RU" b="1"/>
            </a:p>
          </p:txBody>
        </p:sp>
        <p:sp>
          <p:nvSpPr>
            <p:cNvPr id="19528" name="Rectangle 87"/>
            <p:cNvSpPr>
              <a:spLocks noChangeArrowheads="1"/>
            </p:cNvSpPr>
            <p:nvPr/>
          </p:nvSpPr>
          <p:spPr bwMode="auto">
            <a:xfrm>
              <a:off x="7080610" y="3741891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0.8</a:t>
              </a:r>
              <a:endParaRPr lang="ru-RU" altLang="ru-RU" b="1"/>
            </a:p>
          </p:txBody>
        </p:sp>
        <p:sp>
          <p:nvSpPr>
            <p:cNvPr id="19529" name="Rectangle 88"/>
            <p:cNvSpPr>
              <a:spLocks noChangeArrowheads="1"/>
            </p:cNvSpPr>
            <p:nvPr/>
          </p:nvSpPr>
          <p:spPr bwMode="auto">
            <a:xfrm>
              <a:off x="7520726" y="3741890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1.0</a:t>
              </a:r>
              <a:endParaRPr lang="ru-RU" altLang="ru-RU" b="1"/>
            </a:p>
          </p:txBody>
        </p:sp>
        <p:sp>
          <p:nvSpPr>
            <p:cNvPr id="19530" name="Rectangle 89"/>
            <p:cNvSpPr>
              <a:spLocks noChangeArrowheads="1"/>
            </p:cNvSpPr>
            <p:nvPr/>
          </p:nvSpPr>
          <p:spPr bwMode="auto">
            <a:xfrm>
              <a:off x="5148263" y="1339867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1.0</a:t>
              </a:r>
              <a:endParaRPr lang="ru-RU" altLang="ru-RU" b="1"/>
            </a:p>
          </p:txBody>
        </p:sp>
        <p:sp>
          <p:nvSpPr>
            <p:cNvPr id="19531" name="Rectangle 90"/>
            <p:cNvSpPr>
              <a:spLocks noChangeArrowheads="1"/>
            </p:cNvSpPr>
            <p:nvPr/>
          </p:nvSpPr>
          <p:spPr bwMode="auto">
            <a:xfrm>
              <a:off x="5148263" y="1762466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0.8</a:t>
              </a:r>
              <a:endParaRPr lang="ru-RU" altLang="ru-RU" b="1"/>
            </a:p>
          </p:txBody>
        </p:sp>
        <p:sp>
          <p:nvSpPr>
            <p:cNvPr id="19532" name="Rectangle 91"/>
            <p:cNvSpPr>
              <a:spLocks noChangeArrowheads="1"/>
            </p:cNvSpPr>
            <p:nvPr/>
          </p:nvSpPr>
          <p:spPr bwMode="auto">
            <a:xfrm>
              <a:off x="5148263" y="2251848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0.6</a:t>
              </a:r>
              <a:endParaRPr lang="ru-RU" altLang="ru-RU" b="1"/>
            </a:p>
          </p:txBody>
        </p:sp>
        <p:sp>
          <p:nvSpPr>
            <p:cNvPr id="19533" name="Rectangle 92"/>
            <p:cNvSpPr>
              <a:spLocks noChangeArrowheads="1"/>
            </p:cNvSpPr>
            <p:nvPr/>
          </p:nvSpPr>
          <p:spPr bwMode="auto">
            <a:xfrm>
              <a:off x="5148263" y="2689774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0.4</a:t>
              </a:r>
              <a:endParaRPr lang="ru-RU" altLang="ru-RU" b="1"/>
            </a:p>
          </p:txBody>
        </p:sp>
        <p:sp>
          <p:nvSpPr>
            <p:cNvPr id="19534" name="Rectangle 93"/>
            <p:cNvSpPr>
              <a:spLocks noChangeArrowheads="1"/>
            </p:cNvSpPr>
            <p:nvPr/>
          </p:nvSpPr>
          <p:spPr bwMode="auto">
            <a:xfrm>
              <a:off x="5148263" y="3127700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0.2</a:t>
              </a:r>
              <a:endParaRPr lang="ru-RU" altLang="ru-RU" b="1"/>
            </a:p>
          </p:txBody>
        </p:sp>
        <p:sp>
          <p:nvSpPr>
            <p:cNvPr id="19535" name="Rectangle 94"/>
            <p:cNvSpPr>
              <a:spLocks noChangeArrowheads="1"/>
            </p:cNvSpPr>
            <p:nvPr/>
          </p:nvSpPr>
          <p:spPr bwMode="auto">
            <a:xfrm>
              <a:off x="5148263" y="3592996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0.0</a:t>
              </a:r>
              <a:endParaRPr lang="ru-RU" altLang="ru-RU" b="1"/>
            </a:p>
          </p:txBody>
        </p:sp>
        <p:sp>
          <p:nvSpPr>
            <p:cNvPr id="19536" name="Rectangle 95"/>
            <p:cNvSpPr>
              <a:spLocks noChangeArrowheads="1"/>
            </p:cNvSpPr>
            <p:nvPr/>
          </p:nvSpPr>
          <p:spPr bwMode="auto">
            <a:xfrm>
              <a:off x="5347519" y="3741891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ru-RU" altLang="ru-RU" b="1">
                  <a:solidFill>
                    <a:srgbClr val="24211D"/>
                  </a:solidFill>
                </a:rPr>
                <a:t>0.0</a:t>
              </a:r>
              <a:endParaRPr lang="ru-RU" altLang="ru-RU" b="1"/>
            </a:p>
          </p:txBody>
        </p:sp>
        <p:sp>
          <p:nvSpPr>
            <p:cNvPr id="19537" name="Oval 129"/>
            <p:cNvSpPr>
              <a:spLocks noChangeAspect="1" noChangeArrowheads="1"/>
            </p:cNvSpPr>
            <p:nvPr/>
          </p:nvSpPr>
          <p:spPr bwMode="auto">
            <a:xfrm>
              <a:off x="7568897" y="1366143"/>
              <a:ext cx="74447" cy="74447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ru-RU"/>
            </a:p>
          </p:txBody>
        </p:sp>
        <p:graphicFrame>
          <p:nvGraphicFramePr>
            <p:cNvPr id="19538" name="Object 204"/>
            <p:cNvGraphicFramePr>
              <a:graphicFrameLocks/>
            </p:cNvGraphicFramePr>
            <p:nvPr/>
          </p:nvGraphicFramePr>
          <p:xfrm>
            <a:off x="6609840" y="2737946"/>
            <a:ext cx="649225" cy="4543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2" name="Chart" r:id="rId6" imgW="3581314" imgH="1699272" progId="MSGraph.Chart.8">
                    <p:embed followColorScheme="full"/>
                  </p:oleObj>
                </mc:Choice>
                <mc:Fallback>
                  <p:oleObj name="Chart" r:id="rId6" imgW="3581314" imgH="1699272" progId="MSGraph.Chart.8">
                    <p:embed followColorScheme="full"/>
                    <p:pic>
                      <p:nvPicPr>
                        <p:cNvPr id="0" name="Object 20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9840" y="2737946"/>
                          <a:ext cx="649225" cy="4543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39" name="Object 205"/>
            <p:cNvGraphicFramePr>
              <a:graphicFrameLocks noChangeAspect="1"/>
            </p:cNvGraphicFramePr>
            <p:nvPr/>
          </p:nvGraphicFramePr>
          <p:xfrm>
            <a:off x="6211327" y="2241994"/>
            <a:ext cx="585726" cy="4543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3" name="Chart" r:id="rId8" imgW="8633449" imgH="4061448" progId="MSGraph.Chart.8">
                    <p:embed followColorScheme="full"/>
                  </p:oleObj>
                </mc:Choice>
                <mc:Fallback>
                  <p:oleObj name="Chart" r:id="rId8" imgW="8633449" imgH="4061448" progId="MSGraph.Chart.8">
                    <p:embed followColorScheme="full"/>
                    <p:pic>
                      <p:nvPicPr>
                        <p:cNvPr id="0" name="Object 2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1327" y="2241994"/>
                          <a:ext cx="585726" cy="4543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540" name="Straight Connector 7"/>
            <p:cNvCxnSpPr>
              <a:cxnSpLocks noChangeShapeType="1"/>
            </p:cNvCxnSpPr>
            <p:nvPr/>
          </p:nvCxnSpPr>
          <p:spPr bwMode="auto">
            <a:xfrm flipV="1">
              <a:off x="5828142" y="1403366"/>
              <a:ext cx="0" cy="223342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1" name="Straight Connector 83"/>
            <p:cNvCxnSpPr>
              <a:cxnSpLocks noChangeShapeType="1"/>
            </p:cNvCxnSpPr>
            <p:nvPr/>
          </p:nvCxnSpPr>
          <p:spPr bwMode="auto">
            <a:xfrm flipV="1">
              <a:off x="6278485" y="1402772"/>
              <a:ext cx="0" cy="223342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2" name="Straight Connector 84"/>
            <p:cNvCxnSpPr>
              <a:cxnSpLocks noChangeShapeType="1"/>
            </p:cNvCxnSpPr>
            <p:nvPr/>
          </p:nvCxnSpPr>
          <p:spPr bwMode="auto">
            <a:xfrm flipV="1">
              <a:off x="6728827" y="1402179"/>
              <a:ext cx="0" cy="223342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3" name="Straight Connector 85"/>
            <p:cNvCxnSpPr>
              <a:cxnSpLocks noChangeShapeType="1"/>
            </p:cNvCxnSpPr>
            <p:nvPr/>
          </p:nvCxnSpPr>
          <p:spPr bwMode="auto">
            <a:xfrm flipV="1">
              <a:off x="7179169" y="1401585"/>
              <a:ext cx="0" cy="223342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4" name="Straight Connector 9"/>
            <p:cNvCxnSpPr>
              <a:cxnSpLocks noChangeShapeType="1"/>
            </p:cNvCxnSpPr>
            <p:nvPr/>
          </p:nvCxnSpPr>
          <p:spPr bwMode="auto">
            <a:xfrm>
              <a:off x="5396675" y="3202147"/>
              <a:ext cx="223445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5" name="Straight Connector 89"/>
            <p:cNvCxnSpPr>
              <a:cxnSpLocks noChangeShapeType="1"/>
            </p:cNvCxnSpPr>
            <p:nvPr/>
          </p:nvCxnSpPr>
          <p:spPr bwMode="auto">
            <a:xfrm>
              <a:off x="5396675" y="2284042"/>
              <a:ext cx="223445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46" name="Straight Connector 90"/>
            <p:cNvCxnSpPr>
              <a:cxnSpLocks noChangeShapeType="1"/>
            </p:cNvCxnSpPr>
            <p:nvPr/>
          </p:nvCxnSpPr>
          <p:spPr bwMode="auto">
            <a:xfrm>
              <a:off x="5396923" y="1812666"/>
              <a:ext cx="223445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547" name="Freeform 91"/>
            <p:cNvSpPr>
              <a:spLocks/>
            </p:cNvSpPr>
            <p:nvPr/>
          </p:nvSpPr>
          <p:spPr bwMode="auto">
            <a:xfrm>
              <a:off x="5394960" y="1389888"/>
              <a:ext cx="2222970" cy="2240280"/>
            </a:xfrm>
            <a:custGeom>
              <a:avLst/>
              <a:gdLst>
                <a:gd name="T0" fmla="*/ 2221992 w 2222970"/>
                <a:gd name="T1" fmla="*/ 0 h 2240280"/>
                <a:gd name="T2" fmla="*/ 0 w 2222970"/>
                <a:gd name="T3" fmla="*/ 2240280 h 22402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2970" h="2240280">
                  <a:moveTo>
                    <a:pt x="2221992" y="0"/>
                  </a:moveTo>
                  <a:cubicBezTo>
                    <a:pt x="2231136" y="2292096"/>
                    <a:pt x="2221992" y="2234184"/>
                    <a:pt x="0" y="224028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ru-RU"/>
            </a:p>
          </p:txBody>
        </p:sp>
        <p:graphicFrame>
          <p:nvGraphicFramePr>
            <p:cNvPr id="19548" name="Object 206"/>
            <p:cNvGraphicFramePr>
              <a:graphicFrameLocks noChangeAspect="1"/>
            </p:cNvGraphicFramePr>
            <p:nvPr/>
          </p:nvGraphicFramePr>
          <p:xfrm>
            <a:off x="6949646" y="3140968"/>
            <a:ext cx="862714" cy="433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84" name="Chart" r:id="rId10" imgW="4762552" imgH="1714608" progId="MSGraph.Chart.8">
                    <p:embed followColorScheme="full"/>
                  </p:oleObj>
                </mc:Choice>
                <mc:Fallback>
                  <p:oleObj name="Chart" r:id="rId10" imgW="4762552" imgH="1714608" progId="MSGraph.Chart.8">
                    <p:embed followColorScheme="full"/>
                    <p:pic>
                      <p:nvPicPr>
                        <p:cNvPr id="0" name="Object 2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9646" y="3140968"/>
                          <a:ext cx="862714" cy="4335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8" name="Table 107"/>
          <p:cNvGraphicFramePr>
            <a:graphicFrameLocks noGrp="1"/>
          </p:cNvGraphicFramePr>
          <p:nvPr/>
        </p:nvGraphicFramePr>
        <p:xfrm>
          <a:off x="912813" y="5002213"/>
          <a:ext cx="143827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303"/>
                <a:gridCol w="679972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9" name="Table 108"/>
          <p:cNvGraphicFramePr>
            <a:graphicFrameLocks noGrp="1"/>
          </p:cNvGraphicFramePr>
          <p:nvPr/>
        </p:nvGraphicFramePr>
        <p:xfrm>
          <a:off x="5797550" y="5002213"/>
          <a:ext cx="1798638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625"/>
                <a:gridCol w="1007013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n/N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386" marR="91386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/S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sz="18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386" marR="91386" marT="45798" marB="457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510" name="Rectangle 93"/>
          <p:cNvSpPr>
            <a:spLocks noChangeArrowheads="1"/>
          </p:cNvSpPr>
          <p:nvPr/>
        </p:nvSpPr>
        <p:spPr bwMode="auto">
          <a:xfrm>
            <a:off x="738188" y="1625600"/>
            <a:ext cx="1787525" cy="38195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9511" name="Rectangle 110"/>
          <p:cNvSpPr>
            <a:spLocks noChangeArrowheads="1"/>
          </p:cNvSpPr>
          <p:nvPr/>
        </p:nvSpPr>
        <p:spPr bwMode="auto">
          <a:xfrm>
            <a:off x="2903538" y="1628775"/>
            <a:ext cx="1984375" cy="38195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9512" name="Rectangle 111"/>
          <p:cNvSpPr>
            <a:spLocks noChangeArrowheads="1"/>
          </p:cNvSpPr>
          <p:nvPr/>
        </p:nvSpPr>
        <p:spPr bwMode="auto">
          <a:xfrm>
            <a:off x="5292725" y="1625600"/>
            <a:ext cx="2881313" cy="38195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9513" name="Rectangle 94"/>
          <p:cNvSpPr>
            <a:spLocks noChangeArrowheads="1"/>
          </p:cNvSpPr>
          <p:nvPr/>
        </p:nvSpPr>
        <p:spPr bwMode="auto">
          <a:xfrm>
            <a:off x="738188" y="4921250"/>
            <a:ext cx="7435850" cy="5238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9514" name="Rectangle 113"/>
          <p:cNvSpPr>
            <a:spLocks noChangeArrowheads="1"/>
          </p:cNvSpPr>
          <p:nvPr/>
        </p:nvSpPr>
        <p:spPr bwMode="auto">
          <a:xfrm>
            <a:off x="736600" y="1628775"/>
            <a:ext cx="7435850" cy="5238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 marL="342900" indent="-3429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19515" name="AutoShape 35"/>
          <p:cNvSpPr>
            <a:spLocks noChangeArrowheads="1"/>
          </p:cNvSpPr>
          <p:nvPr/>
        </p:nvSpPr>
        <p:spPr bwMode="auto">
          <a:xfrm>
            <a:off x="384175" y="5757863"/>
            <a:ext cx="8421688" cy="863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46800" rIns="18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/>
              <a:t>Диаграмма соразмерности распределения ресурсов позволяет сравнивать состояния экономических систем с различными значениями числа статей </a:t>
            </a:r>
            <a:r>
              <a:rPr lang="en-US" altLang="ru-RU" sz="1600" b="1" i="1"/>
              <a:t>N</a:t>
            </a:r>
            <a:r>
              <a:rPr lang="ru-RU" altLang="ru-RU" sz="1600" b="1" i="1"/>
              <a:t> и  объемами ресурсов </a:t>
            </a:r>
            <a:r>
              <a:rPr lang="en-US" altLang="ru-RU" sz="1600" b="1" i="1"/>
              <a:t>S</a:t>
            </a:r>
            <a:r>
              <a:rPr lang="en-US" altLang="ru-RU" sz="1600" b="1" i="1" baseline="-25000"/>
              <a:t>N</a:t>
            </a:r>
            <a:endParaRPr lang="ru-RU" altLang="ru-RU" sz="1600" b="1" i="1"/>
          </a:p>
        </p:txBody>
      </p:sp>
      <p:sp>
        <p:nvSpPr>
          <p:cNvPr id="19516" name="Text Box 29"/>
          <p:cNvSpPr txBox="1">
            <a:spLocks noChangeArrowheads="1"/>
          </p:cNvSpPr>
          <p:nvPr/>
        </p:nvSpPr>
        <p:spPr bwMode="auto">
          <a:xfrm>
            <a:off x="3167063" y="2852738"/>
            <a:ext cx="15843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i="1"/>
              <a:t>100 %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19898C-0B63-444E-B9E4-F41AC7C4F177}" type="slidenum">
              <a:rPr lang="ru-RU" altLang="ru-RU" sz="1400" smtClean="0"/>
              <a:pPr/>
              <a:t>7</a:t>
            </a:fld>
            <a:endParaRPr lang="ru-RU" altLang="ru-RU" sz="1400" smtClean="0"/>
          </a:p>
        </p:txBody>
      </p:sp>
      <p:graphicFrame>
        <p:nvGraphicFramePr>
          <p:cNvPr id="1058818" name="Group 2"/>
          <p:cNvGraphicFramePr>
            <a:graphicFrameLocks noGrp="1"/>
          </p:cNvGraphicFramePr>
          <p:nvPr/>
        </p:nvGraphicFramePr>
        <p:xfrm>
          <a:off x="5470525" y="1431925"/>
          <a:ext cx="3265488" cy="3248026"/>
        </p:xfrm>
        <a:graphic>
          <a:graphicData uri="http://schemas.openxmlformats.org/drawingml/2006/table">
            <a:tbl>
              <a:tblPr/>
              <a:tblGrid>
                <a:gridCol w="652463"/>
                <a:gridCol w="654050"/>
                <a:gridCol w="652462"/>
                <a:gridCol w="654050"/>
                <a:gridCol w="652463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5" name="Freeform 40"/>
          <p:cNvSpPr>
            <a:spLocks/>
          </p:cNvSpPr>
          <p:nvPr/>
        </p:nvSpPr>
        <p:spPr bwMode="auto">
          <a:xfrm>
            <a:off x="5467350" y="1414463"/>
            <a:ext cx="3248025" cy="3276600"/>
          </a:xfrm>
          <a:custGeom>
            <a:avLst/>
            <a:gdLst>
              <a:gd name="T0" fmla="*/ 0 w 2046"/>
              <a:gd name="T1" fmla="*/ 2147483646 h 2064"/>
              <a:gd name="T2" fmla="*/ 2147483646 w 2046"/>
              <a:gd name="T3" fmla="*/ 2147483646 h 2064"/>
              <a:gd name="T4" fmla="*/ 2147483646 w 2046"/>
              <a:gd name="T5" fmla="*/ 2147483646 h 2064"/>
              <a:gd name="T6" fmla="*/ 2147483646 w 2046"/>
              <a:gd name="T7" fmla="*/ 2147483646 h 2064"/>
              <a:gd name="T8" fmla="*/ 2147483646 w 2046"/>
              <a:gd name="T9" fmla="*/ 2147483646 h 2064"/>
              <a:gd name="T10" fmla="*/ 2147483646 w 2046"/>
              <a:gd name="T11" fmla="*/ 0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46"/>
              <a:gd name="T19" fmla="*/ 0 h 2064"/>
              <a:gd name="T20" fmla="*/ 2046 w 2046"/>
              <a:gd name="T21" fmla="*/ 2064 h 20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46" h="2064">
                <a:moveTo>
                  <a:pt x="0" y="2064"/>
                </a:moveTo>
                <a:lnTo>
                  <a:pt x="408" y="2004"/>
                </a:lnTo>
                <a:lnTo>
                  <a:pt x="828" y="1860"/>
                </a:lnTo>
                <a:lnTo>
                  <a:pt x="1242" y="1650"/>
                </a:lnTo>
                <a:lnTo>
                  <a:pt x="1644" y="1242"/>
                </a:lnTo>
                <a:lnTo>
                  <a:pt x="204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ru-RU"/>
          </a:p>
        </p:txBody>
      </p:sp>
      <p:sp>
        <p:nvSpPr>
          <p:cNvPr id="21546" name="Line 77"/>
          <p:cNvSpPr>
            <a:spLocks noChangeShapeType="1"/>
          </p:cNvSpPr>
          <p:nvPr/>
        </p:nvSpPr>
        <p:spPr bwMode="auto">
          <a:xfrm flipV="1">
            <a:off x="5457825" y="1431925"/>
            <a:ext cx="3251200" cy="3263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ru-RU"/>
          </a:p>
        </p:txBody>
      </p:sp>
      <p:sp>
        <p:nvSpPr>
          <p:cNvPr id="3119" name="AutoShape 41"/>
          <p:cNvSpPr>
            <a:spLocks noChangeArrowheads="1"/>
          </p:cNvSpPr>
          <p:nvPr/>
        </p:nvSpPr>
        <p:spPr bwMode="auto">
          <a:xfrm>
            <a:off x="292100" y="5168900"/>
            <a:ext cx="5435600" cy="1368425"/>
          </a:xfrm>
          <a:prstGeom prst="roundRect">
            <a:avLst>
              <a:gd name="adj" fmla="val 592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tIns="46800" rIns="0" bIns="46800" anchor="ctr"/>
          <a:lstStyle/>
          <a:p>
            <a:pPr eaLnBrk="1" hangingPunct="1">
              <a:defRPr/>
            </a:pPr>
            <a:r>
              <a:rPr lang="ru-RU" sz="1400" i="1" dirty="0"/>
              <a:t> Порядок построения диаграммы соразмерности:</a:t>
            </a:r>
          </a:p>
          <a:p>
            <a:pPr marL="109538" indent="-109538" eaLnBrk="1" hangingPunct="1">
              <a:buFont typeface="Arial" pitchFamily="34" charset="0"/>
              <a:buChar char="•"/>
              <a:defRPr/>
            </a:pPr>
            <a:r>
              <a:rPr lang="ru-RU" sz="1400" i="1" dirty="0"/>
              <a:t>Упорядочивается по величине исходный ряд чисел</a:t>
            </a:r>
          </a:p>
          <a:p>
            <a:pPr marL="109538" indent="-109538" eaLnBrk="1" hangingPunct="1">
              <a:buFont typeface="Arial" pitchFamily="34" charset="0"/>
              <a:buChar char="•"/>
              <a:defRPr/>
            </a:pPr>
            <a:r>
              <a:rPr lang="ru-RU" sz="1400" i="1" dirty="0"/>
              <a:t>Строится ряд накопленных сумм </a:t>
            </a:r>
            <a:r>
              <a:rPr lang="en-US" sz="1400" i="1" dirty="0" err="1"/>
              <a:t>S</a:t>
            </a:r>
            <a:r>
              <a:rPr lang="en-US" sz="1400" i="1" baseline="-25000" dirty="0" err="1"/>
              <a:t>n</a:t>
            </a:r>
            <a:r>
              <a:rPr lang="en-US" sz="1400" i="1" dirty="0"/>
              <a:t> ={30</a:t>
            </a:r>
            <a:r>
              <a:rPr lang="ru-RU" sz="1400" i="1" dirty="0"/>
              <a:t>;</a:t>
            </a:r>
            <a:r>
              <a:rPr lang="en-US" sz="1400" i="1" dirty="0"/>
              <a:t> </a:t>
            </a:r>
            <a:r>
              <a:rPr lang="ru-RU" sz="1400" i="1" dirty="0"/>
              <a:t>1</a:t>
            </a:r>
            <a:r>
              <a:rPr lang="en-US" sz="1400" i="1" dirty="0"/>
              <a:t>00</a:t>
            </a:r>
            <a:r>
              <a:rPr lang="ru-RU" sz="1400" i="1" dirty="0"/>
              <a:t>; 200; 400; 1000</a:t>
            </a:r>
            <a:r>
              <a:rPr lang="en-US" sz="1400" i="1" dirty="0"/>
              <a:t>}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1400" i="1" dirty="0"/>
              <a:t>Значение «</a:t>
            </a:r>
            <a:r>
              <a:rPr lang="en-US" sz="1400" i="1" dirty="0"/>
              <a:t>Y</a:t>
            </a:r>
            <a:r>
              <a:rPr lang="ru-RU" sz="1400" i="1" dirty="0"/>
              <a:t>»= </a:t>
            </a:r>
            <a:r>
              <a:rPr lang="en-US" sz="1400" i="1" dirty="0"/>
              <a:t>{0.03; 0.10; 0.20; 0.40; 1.00} </a:t>
            </a:r>
            <a:r>
              <a:rPr lang="ru-RU" sz="1400" i="1" dirty="0"/>
              <a:t>определяется делением накопленных сумм </a:t>
            </a:r>
            <a:r>
              <a:rPr lang="en-US" sz="1400" i="1" dirty="0"/>
              <a:t>S</a:t>
            </a:r>
            <a:r>
              <a:rPr lang="en-US" sz="1400" i="1" baseline="-25000" dirty="0"/>
              <a:t>n </a:t>
            </a:r>
            <a:r>
              <a:rPr lang="ru-RU" sz="1400" i="1" baseline="-25000" dirty="0"/>
              <a:t> </a:t>
            </a:r>
            <a:r>
              <a:rPr lang="ru-RU" sz="1400" i="1" dirty="0"/>
              <a:t>на общую сумму </a:t>
            </a:r>
            <a:r>
              <a:rPr lang="en-US" sz="1400" i="1" dirty="0"/>
              <a:t> S</a:t>
            </a:r>
            <a:r>
              <a:rPr lang="en-US" sz="1400" i="1" baseline="-25000" dirty="0"/>
              <a:t>N</a:t>
            </a:r>
            <a:r>
              <a:rPr lang="en-US" sz="1400" i="1" dirty="0"/>
              <a:t> </a:t>
            </a:r>
            <a:r>
              <a:rPr lang="ru-RU" sz="1400" i="1" dirty="0"/>
              <a:t>= 1000</a:t>
            </a:r>
            <a:endParaRPr lang="en-US" sz="1400" i="1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1400" i="1" dirty="0"/>
              <a:t>Строится диаграмма</a:t>
            </a:r>
          </a:p>
        </p:txBody>
      </p:sp>
      <p:sp>
        <p:nvSpPr>
          <p:cNvPr id="21548" name="Oval 78"/>
          <p:cNvSpPr>
            <a:spLocks noChangeAspect="1" noChangeArrowheads="1"/>
          </p:cNvSpPr>
          <p:nvPr/>
        </p:nvSpPr>
        <p:spPr bwMode="auto">
          <a:xfrm>
            <a:off x="6061075" y="454977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549" name="Oval 79"/>
          <p:cNvSpPr>
            <a:spLocks noChangeAspect="1" noChangeArrowheads="1"/>
          </p:cNvSpPr>
          <p:nvPr/>
        </p:nvSpPr>
        <p:spPr bwMode="auto">
          <a:xfrm>
            <a:off x="6734175" y="430847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550" name="Oval 80"/>
          <p:cNvSpPr>
            <a:spLocks noChangeAspect="1" noChangeArrowheads="1"/>
          </p:cNvSpPr>
          <p:nvPr/>
        </p:nvSpPr>
        <p:spPr bwMode="auto">
          <a:xfrm>
            <a:off x="7388225" y="3981450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551" name="Oval 81"/>
          <p:cNvSpPr>
            <a:spLocks noChangeAspect="1" noChangeArrowheads="1"/>
          </p:cNvSpPr>
          <p:nvPr/>
        </p:nvSpPr>
        <p:spPr bwMode="auto">
          <a:xfrm>
            <a:off x="8023225" y="333057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552" name="Rectangle 84"/>
          <p:cNvSpPr>
            <a:spLocks noChangeArrowheads="1"/>
          </p:cNvSpPr>
          <p:nvPr/>
        </p:nvSpPr>
        <p:spPr bwMode="auto">
          <a:xfrm>
            <a:off x="5949950" y="482282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0.2</a:t>
            </a:r>
            <a:endParaRPr lang="ru-RU" altLang="ru-RU" sz="1400" b="1"/>
          </a:p>
        </p:txBody>
      </p:sp>
      <p:sp>
        <p:nvSpPr>
          <p:cNvPr id="21553" name="Rectangle 85"/>
          <p:cNvSpPr>
            <a:spLocks noChangeArrowheads="1"/>
          </p:cNvSpPr>
          <p:nvPr/>
        </p:nvSpPr>
        <p:spPr bwMode="auto">
          <a:xfrm>
            <a:off x="6626225" y="482282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0.4</a:t>
            </a:r>
            <a:endParaRPr lang="ru-RU" altLang="ru-RU" sz="1400" b="1"/>
          </a:p>
        </p:txBody>
      </p:sp>
      <p:sp>
        <p:nvSpPr>
          <p:cNvPr id="21554" name="Rectangle 86"/>
          <p:cNvSpPr>
            <a:spLocks noChangeArrowheads="1"/>
          </p:cNvSpPr>
          <p:nvPr/>
        </p:nvSpPr>
        <p:spPr bwMode="auto">
          <a:xfrm>
            <a:off x="7324725" y="483552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0.6</a:t>
            </a:r>
            <a:endParaRPr lang="ru-RU" altLang="ru-RU" sz="1400" b="1"/>
          </a:p>
        </p:txBody>
      </p:sp>
      <p:sp>
        <p:nvSpPr>
          <p:cNvPr id="21555" name="Rectangle 87"/>
          <p:cNvSpPr>
            <a:spLocks noChangeArrowheads="1"/>
          </p:cNvSpPr>
          <p:nvPr/>
        </p:nvSpPr>
        <p:spPr bwMode="auto">
          <a:xfrm>
            <a:off x="7950200" y="482282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0.8</a:t>
            </a:r>
            <a:endParaRPr lang="ru-RU" altLang="ru-RU" sz="1400" b="1"/>
          </a:p>
        </p:txBody>
      </p:sp>
      <p:sp>
        <p:nvSpPr>
          <p:cNvPr id="21556" name="Rectangle 88"/>
          <p:cNvSpPr>
            <a:spLocks noChangeArrowheads="1"/>
          </p:cNvSpPr>
          <p:nvPr/>
        </p:nvSpPr>
        <p:spPr bwMode="auto">
          <a:xfrm>
            <a:off x="8588375" y="482282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0.1</a:t>
            </a:r>
            <a:endParaRPr lang="ru-RU" altLang="ru-RU" sz="1400" b="1"/>
          </a:p>
        </p:txBody>
      </p:sp>
      <p:sp>
        <p:nvSpPr>
          <p:cNvPr id="21557" name="Rectangle 89"/>
          <p:cNvSpPr>
            <a:spLocks noChangeArrowheads="1"/>
          </p:cNvSpPr>
          <p:nvPr/>
        </p:nvSpPr>
        <p:spPr bwMode="auto">
          <a:xfrm>
            <a:off x="5148263" y="1339850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1.0</a:t>
            </a:r>
            <a:endParaRPr lang="ru-RU" altLang="ru-RU" sz="1400" b="1"/>
          </a:p>
        </p:txBody>
      </p:sp>
      <p:sp>
        <p:nvSpPr>
          <p:cNvPr id="21558" name="Rectangle 90"/>
          <p:cNvSpPr>
            <a:spLocks noChangeArrowheads="1"/>
          </p:cNvSpPr>
          <p:nvPr/>
        </p:nvSpPr>
        <p:spPr bwMode="auto">
          <a:xfrm>
            <a:off x="5148263" y="1952625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0.8</a:t>
            </a:r>
            <a:endParaRPr lang="ru-RU" altLang="ru-RU" sz="1400" b="1"/>
          </a:p>
        </p:txBody>
      </p:sp>
      <p:sp>
        <p:nvSpPr>
          <p:cNvPr id="21559" name="Rectangle 91"/>
          <p:cNvSpPr>
            <a:spLocks noChangeArrowheads="1"/>
          </p:cNvSpPr>
          <p:nvPr/>
        </p:nvSpPr>
        <p:spPr bwMode="auto">
          <a:xfrm>
            <a:off x="5148263" y="2662238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0.6</a:t>
            </a:r>
            <a:endParaRPr lang="ru-RU" altLang="ru-RU" sz="1400" b="1"/>
          </a:p>
        </p:txBody>
      </p:sp>
      <p:sp>
        <p:nvSpPr>
          <p:cNvPr id="21560" name="Rectangle 92"/>
          <p:cNvSpPr>
            <a:spLocks noChangeArrowheads="1"/>
          </p:cNvSpPr>
          <p:nvPr/>
        </p:nvSpPr>
        <p:spPr bwMode="auto">
          <a:xfrm>
            <a:off x="5148263" y="3297238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0.4</a:t>
            </a:r>
            <a:endParaRPr lang="ru-RU" altLang="ru-RU" sz="1400" b="1"/>
          </a:p>
        </p:txBody>
      </p:sp>
      <p:sp>
        <p:nvSpPr>
          <p:cNvPr id="21561" name="Rectangle 93"/>
          <p:cNvSpPr>
            <a:spLocks noChangeArrowheads="1"/>
          </p:cNvSpPr>
          <p:nvPr/>
        </p:nvSpPr>
        <p:spPr bwMode="auto">
          <a:xfrm>
            <a:off x="5148263" y="3932238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0.2</a:t>
            </a:r>
            <a:endParaRPr lang="ru-RU" altLang="ru-RU" sz="1400" b="1"/>
          </a:p>
        </p:txBody>
      </p:sp>
      <p:sp>
        <p:nvSpPr>
          <p:cNvPr id="21562" name="Rectangle 94"/>
          <p:cNvSpPr>
            <a:spLocks noChangeArrowheads="1"/>
          </p:cNvSpPr>
          <p:nvPr/>
        </p:nvSpPr>
        <p:spPr bwMode="auto">
          <a:xfrm>
            <a:off x="5148263" y="4606925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0.0</a:t>
            </a:r>
            <a:endParaRPr lang="ru-RU" altLang="ru-RU" sz="1400" b="1"/>
          </a:p>
        </p:txBody>
      </p:sp>
      <p:sp>
        <p:nvSpPr>
          <p:cNvPr id="21563" name="Rectangle 95"/>
          <p:cNvSpPr>
            <a:spLocks noChangeArrowheads="1"/>
          </p:cNvSpPr>
          <p:nvPr/>
        </p:nvSpPr>
        <p:spPr bwMode="auto">
          <a:xfrm>
            <a:off x="5437188" y="4822825"/>
            <a:ext cx="249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0.0</a:t>
            </a:r>
            <a:endParaRPr lang="ru-RU" altLang="ru-RU" sz="1400" b="1"/>
          </a:p>
        </p:txBody>
      </p:sp>
      <p:sp>
        <p:nvSpPr>
          <p:cNvPr id="21564" name="Text Box 96"/>
          <p:cNvSpPr txBox="1">
            <a:spLocks noChangeArrowheads="1"/>
          </p:cNvSpPr>
          <p:nvPr/>
        </p:nvSpPr>
        <p:spPr bwMode="auto">
          <a:xfrm>
            <a:off x="527050" y="1470025"/>
            <a:ext cx="4292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i="1"/>
              <a:t>Произвольный исходный ряд чисел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ru-RU" sz="1600" i="1"/>
              <a:t>{</a:t>
            </a:r>
            <a:r>
              <a:rPr lang="ru-RU" altLang="ru-RU" sz="1600" i="1"/>
              <a:t>G</a:t>
            </a:r>
            <a:r>
              <a:rPr lang="ru-RU" altLang="ru-RU" sz="1600" i="1" baseline="-25000"/>
              <a:t>n</a:t>
            </a:r>
            <a:r>
              <a:rPr lang="en-US" altLang="ru-RU" sz="1600" i="1"/>
              <a:t>} </a:t>
            </a:r>
            <a:r>
              <a:rPr lang="ru-RU" altLang="ru-RU" sz="1600" i="1"/>
              <a:t>:</a:t>
            </a:r>
            <a:r>
              <a:rPr lang="ru-RU" altLang="ru-RU" sz="1600" b="1" i="1"/>
              <a:t> 600; 70; 100; 30; 200</a:t>
            </a:r>
          </a:p>
        </p:txBody>
      </p:sp>
      <p:sp>
        <p:nvSpPr>
          <p:cNvPr id="21565" name="Rectangle 121"/>
          <p:cNvSpPr>
            <a:spLocks noChangeArrowheads="1"/>
          </p:cNvSpPr>
          <p:nvPr/>
        </p:nvSpPr>
        <p:spPr bwMode="auto">
          <a:xfrm>
            <a:off x="5476875" y="1284288"/>
            <a:ext cx="512763" cy="32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36000" rIns="72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solidFill>
                  <a:srgbClr val="24211D"/>
                </a:solidFill>
              </a:rPr>
              <a:t>«</a:t>
            </a:r>
            <a:r>
              <a:rPr lang="en-US" altLang="ru-RU" sz="1600" b="1">
                <a:solidFill>
                  <a:srgbClr val="24211D"/>
                </a:solidFill>
              </a:rPr>
              <a:t>Y</a:t>
            </a:r>
            <a:r>
              <a:rPr lang="ru-RU" altLang="ru-RU" sz="1600" b="1">
                <a:solidFill>
                  <a:srgbClr val="24211D"/>
                </a:solidFill>
              </a:rPr>
              <a:t>»</a:t>
            </a:r>
            <a:endParaRPr lang="ru-RU" altLang="ru-RU" sz="1600" b="1"/>
          </a:p>
        </p:txBody>
      </p:sp>
      <p:sp>
        <p:nvSpPr>
          <p:cNvPr id="21566" name="Oval 129"/>
          <p:cNvSpPr>
            <a:spLocks noChangeAspect="1" noChangeArrowheads="1"/>
          </p:cNvSpPr>
          <p:nvPr/>
        </p:nvSpPr>
        <p:spPr bwMode="auto">
          <a:xfrm>
            <a:off x="8658225" y="1377950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567" name="Rectangle 65"/>
          <p:cNvSpPr>
            <a:spLocks noChangeArrowheads="1"/>
          </p:cNvSpPr>
          <p:nvPr/>
        </p:nvSpPr>
        <p:spPr bwMode="auto">
          <a:xfrm>
            <a:off x="4240213" y="2133600"/>
            <a:ext cx="539750" cy="388938"/>
          </a:xfrm>
          <a:prstGeom prst="rect">
            <a:avLst/>
          </a:prstGeom>
          <a:solidFill>
            <a:schemeClr val="bg1"/>
          </a:solidFill>
          <a:ln w="12700">
            <a:solidFill>
              <a:srgbClr val="24211D"/>
            </a:solidFill>
            <a:miter lim="800000"/>
            <a:headEnd/>
            <a:tailEnd/>
          </a:ln>
        </p:spPr>
        <p:txBody>
          <a:bodyPr lIns="54000" tIns="10800" rIns="540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800" b="1"/>
              <a:t>«</a:t>
            </a:r>
            <a:r>
              <a:rPr lang="en-US" altLang="ru-RU" sz="1800" b="1"/>
              <a:t>Y</a:t>
            </a:r>
            <a:r>
              <a:rPr lang="ru-RU" altLang="ru-RU" sz="1800" b="1"/>
              <a:t>»</a:t>
            </a:r>
            <a:endParaRPr lang="en-US" altLang="ru-RU" sz="1800" b="1"/>
          </a:p>
        </p:txBody>
      </p:sp>
      <p:sp>
        <p:nvSpPr>
          <p:cNvPr id="21568" name="Rectangle 109"/>
          <p:cNvSpPr>
            <a:spLocks noChangeArrowheads="1"/>
          </p:cNvSpPr>
          <p:nvPr/>
        </p:nvSpPr>
        <p:spPr bwMode="auto">
          <a:xfrm>
            <a:off x="747713" y="2133600"/>
            <a:ext cx="539750" cy="388938"/>
          </a:xfrm>
          <a:prstGeom prst="rect">
            <a:avLst/>
          </a:prstGeom>
          <a:solidFill>
            <a:schemeClr val="bg1"/>
          </a:solidFill>
          <a:ln w="12700">
            <a:solidFill>
              <a:srgbClr val="24211D"/>
            </a:solidFill>
            <a:miter lim="800000"/>
            <a:headEnd/>
            <a:tailEnd/>
          </a:ln>
        </p:spPr>
        <p:txBody>
          <a:bodyPr lIns="54000" tIns="10800" rIns="540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800" b="1"/>
              <a:t>«</a:t>
            </a:r>
            <a:r>
              <a:rPr lang="en-US" altLang="ru-RU" sz="1800" b="1"/>
              <a:t>X</a:t>
            </a:r>
            <a:r>
              <a:rPr lang="ru-RU" altLang="ru-RU" sz="1800" b="1"/>
              <a:t>»</a:t>
            </a:r>
            <a:endParaRPr lang="en-US" altLang="ru-RU" sz="1800" b="1"/>
          </a:p>
        </p:txBody>
      </p:sp>
      <p:sp>
        <p:nvSpPr>
          <p:cNvPr id="21569" name="Rectangle 110"/>
          <p:cNvSpPr>
            <a:spLocks noChangeArrowheads="1"/>
          </p:cNvSpPr>
          <p:nvPr/>
        </p:nvSpPr>
        <p:spPr bwMode="auto">
          <a:xfrm>
            <a:off x="747713" y="2673350"/>
            <a:ext cx="539750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0.20</a:t>
            </a:r>
            <a:endParaRPr lang="en-US" altLang="ru-RU" sz="1400"/>
          </a:p>
        </p:txBody>
      </p:sp>
      <p:sp>
        <p:nvSpPr>
          <p:cNvPr id="21570" name="Rectangle 111"/>
          <p:cNvSpPr>
            <a:spLocks noChangeArrowheads="1"/>
          </p:cNvSpPr>
          <p:nvPr/>
        </p:nvSpPr>
        <p:spPr bwMode="auto">
          <a:xfrm>
            <a:off x="747713" y="3028950"/>
            <a:ext cx="539750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</a:t>
            </a:r>
            <a:r>
              <a:rPr lang="en-US" altLang="ru-RU" sz="1400"/>
              <a:t>40</a:t>
            </a:r>
          </a:p>
        </p:txBody>
      </p:sp>
      <p:sp>
        <p:nvSpPr>
          <p:cNvPr id="21571" name="Rectangle 112"/>
          <p:cNvSpPr>
            <a:spLocks noChangeArrowheads="1"/>
          </p:cNvSpPr>
          <p:nvPr/>
        </p:nvSpPr>
        <p:spPr bwMode="auto">
          <a:xfrm>
            <a:off x="747713" y="3395663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</a:t>
            </a:r>
            <a:r>
              <a:rPr lang="en-US" altLang="ru-RU" sz="1400"/>
              <a:t>60</a:t>
            </a:r>
          </a:p>
        </p:txBody>
      </p:sp>
      <p:sp>
        <p:nvSpPr>
          <p:cNvPr id="21572" name="Rectangle 113"/>
          <p:cNvSpPr>
            <a:spLocks noChangeArrowheads="1"/>
          </p:cNvSpPr>
          <p:nvPr/>
        </p:nvSpPr>
        <p:spPr bwMode="auto">
          <a:xfrm>
            <a:off x="747713" y="3751263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</a:t>
            </a:r>
            <a:r>
              <a:rPr lang="en-US" altLang="ru-RU" sz="1400"/>
              <a:t>80</a:t>
            </a:r>
          </a:p>
        </p:txBody>
      </p:sp>
      <p:sp>
        <p:nvSpPr>
          <p:cNvPr id="21573" name="Rectangle 114"/>
          <p:cNvSpPr>
            <a:spLocks noChangeArrowheads="1"/>
          </p:cNvSpPr>
          <p:nvPr/>
        </p:nvSpPr>
        <p:spPr bwMode="auto">
          <a:xfrm>
            <a:off x="747713" y="4116388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1</a:t>
            </a:r>
            <a:r>
              <a:rPr lang="ru-RU" altLang="ru-RU" sz="1400"/>
              <a:t>.</a:t>
            </a:r>
            <a:r>
              <a:rPr lang="en-US" altLang="ru-RU" sz="1400"/>
              <a:t>00</a:t>
            </a:r>
          </a:p>
        </p:txBody>
      </p:sp>
      <p:sp>
        <p:nvSpPr>
          <p:cNvPr id="21574" name="Rectangle 132"/>
          <p:cNvSpPr>
            <a:spLocks noChangeArrowheads="1"/>
          </p:cNvSpPr>
          <p:nvPr/>
        </p:nvSpPr>
        <p:spPr bwMode="auto">
          <a:xfrm>
            <a:off x="2305050" y="2133600"/>
            <a:ext cx="576263" cy="388938"/>
          </a:xfrm>
          <a:prstGeom prst="rect">
            <a:avLst/>
          </a:prstGeom>
          <a:solidFill>
            <a:schemeClr val="bg1"/>
          </a:solidFill>
          <a:ln w="12700">
            <a:solidFill>
              <a:srgbClr val="24211D"/>
            </a:solidFill>
            <a:miter lim="800000"/>
            <a:headEnd/>
            <a:tailEnd/>
          </a:ln>
        </p:spPr>
        <p:txBody>
          <a:bodyPr tIns="108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800" b="1"/>
              <a:t>G</a:t>
            </a:r>
            <a:r>
              <a:rPr lang="en-US" altLang="ru-RU" sz="1800" b="1" baseline="-25000"/>
              <a:t>n</a:t>
            </a:r>
            <a:r>
              <a:rPr lang="en-US" altLang="ru-RU" sz="1800" b="1"/>
              <a:t> </a:t>
            </a:r>
          </a:p>
        </p:txBody>
      </p:sp>
      <p:sp>
        <p:nvSpPr>
          <p:cNvPr id="21575" name="Rectangle 133"/>
          <p:cNvSpPr>
            <a:spLocks noChangeArrowheads="1"/>
          </p:cNvSpPr>
          <p:nvPr/>
        </p:nvSpPr>
        <p:spPr bwMode="auto">
          <a:xfrm>
            <a:off x="2305050" y="2673350"/>
            <a:ext cx="576263" cy="287338"/>
          </a:xfrm>
          <a:prstGeom prst="rect">
            <a:avLst/>
          </a:prstGeom>
          <a:solidFill>
            <a:srgbClr val="FFFFFF"/>
          </a:solidFill>
          <a:ln w="25400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30</a:t>
            </a:r>
            <a:endParaRPr lang="en-US" altLang="ru-RU" sz="1400"/>
          </a:p>
        </p:txBody>
      </p:sp>
      <p:sp>
        <p:nvSpPr>
          <p:cNvPr id="21576" name="Rectangle 134"/>
          <p:cNvSpPr>
            <a:spLocks noChangeArrowheads="1"/>
          </p:cNvSpPr>
          <p:nvPr/>
        </p:nvSpPr>
        <p:spPr bwMode="auto">
          <a:xfrm>
            <a:off x="2305050" y="3028950"/>
            <a:ext cx="576263" cy="287338"/>
          </a:xfrm>
          <a:prstGeom prst="rect">
            <a:avLst/>
          </a:prstGeom>
          <a:solidFill>
            <a:srgbClr val="FFFFFF"/>
          </a:solidFill>
          <a:ln w="25400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70</a:t>
            </a:r>
            <a:endParaRPr lang="en-US" altLang="ru-RU" sz="1400"/>
          </a:p>
        </p:txBody>
      </p:sp>
      <p:sp>
        <p:nvSpPr>
          <p:cNvPr id="21577" name="Rectangle 135"/>
          <p:cNvSpPr>
            <a:spLocks noChangeArrowheads="1"/>
          </p:cNvSpPr>
          <p:nvPr/>
        </p:nvSpPr>
        <p:spPr bwMode="auto">
          <a:xfrm>
            <a:off x="2305050" y="3395663"/>
            <a:ext cx="576263" cy="287337"/>
          </a:xfrm>
          <a:prstGeom prst="rect">
            <a:avLst/>
          </a:prstGeom>
          <a:solidFill>
            <a:srgbClr val="FFFFFF"/>
          </a:solidFill>
          <a:ln w="25400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100</a:t>
            </a:r>
            <a:endParaRPr lang="en-US" altLang="ru-RU" sz="1400"/>
          </a:p>
        </p:txBody>
      </p:sp>
      <p:sp>
        <p:nvSpPr>
          <p:cNvPr id="21578" name="Rectangle 136"/>
          <p:cNvSpPr>
            <a:spLocks noChangeArrowheads="1"/>
          </p:cNvSpPr>
          <p:nvPr/>
        </p:nvSpPr>
        <p:spPr bwMode="auto">
          <a:xfrm>
            <a:off x="2305050" y="3751263"/>
            <a:ext cx="576263" cy="287337"/>
          </a:xfrm>
          <a:prstGeom prst="rect">
            <a:avLst/>
          </a:prstGeom>
          <a:solidFill>
            <a:srgbClr val="FFFFFF"/>
          </a:solidFill>
          <a:ln w="25400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200</a:t>
            </a:r>
            <a:endParaRPr lang="en-US" altLang="ru-RU" sz="1400"/>
          </a:p>
        </p:txBody>
      </p:sp>
      <p:sp>
        <p:nvSpPr>
          <p:cNvPr id="21579" name="Rectangle 137"/>
          <p:cNvSpPr>
            <a:spLocks noChangeArrowheads="1"/>
          </p:cNvSpPr>
          <p:nvPr/>
        </p:nvSpPr>
        <p:spPr bwMode="auto">
          <a:xfrm>
            <a:off x="2305050" y="4116388"/>
            <a:ext cx="576263" cy="287337"/>
          </a:xfrm>
          <a:prstGeom prst="rect">
            <a:avLst/>
          </a:prstGeom>
          <a:solidFill>
            <a:srgbClr val="FFFFFF"/>
          </a:solidFill>
          <a:ln w="25400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600</a:t>
            </a:r>
            <a:endParaRPr lang="en-US" altLang="ru-RU" sz="1400"/>
          </a:p>
        </p:txBody>
      </p:sp>
      <p:sp>
        <p:nvSpPr>
          <p:cNvPr id="21580" name="Rectangle 141"/>
          <p:cNvSpPr>
            <a:spLocks noChangeArrowheads="1"/>
          </p:cNvSpPr>
          <p:nvPr/>
        </p:nvSpPr>
        <p:spPr bwMode="auto">
          <a:xfrm>
            <a:off x="3255963" y="2133600"/>
            <a:ext cx="619125" cy="388938"/>
          </a:xfrm>
          <a:prstGeom prst="rect">
            <a:avLst/>
          </a:prstGeom>
          <a:solidFill>
            <a:schemeClr val="bg1"/>
          </a:solidFill>
          <a:ln w="12700">
            <a:solidFill>
              <a:srgbClr val="24211D"/>
            </a:solidFill>
            <a:miter lim="800000"/>
            <a:headEnd/>
            <a:tailEnd/>
          </a:ln>
        </p:spPr>
        <p:txBody>
          <a:bodyPr lIns="36000" tIns="10800" rIns="360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800" b="1"/>
              <a:t>S</a:t>
            </a:r>
            <a:r>
              <a:rPr lang="en-US" altLang="ru-RU" sz="1800" b="1" baseline="-25000"/>
              <a:t>n</a:t>
            </a:r>
            <a:endParaRPr lang="en-US" altLang="ru-RU" sz="1800" b="1"/>
          </a:p>
        </p:txBody>
      </p:sp>
      <p:sp>
        <p:nvSpPr>
          <p:cNvPr id="21581" name="Rectangle 142"/>
          <p:cNvSpPr>
            <a:spLocks noChangeArrowheads="1"/>
          </p:cNvSpPr>
          <p:nvPr/>
        </p:nvSpPr>
        <p:spPr bwMode="auto">
          <a:xfrm>
            <a:off x="3255963" y="2673350"/>
            <a:ext cx="619125" cy="287338"/>
          </a:xfrm>
          <a:prstGeom prst="rect">
            <a:avLst/>
          </a:prstGeom>
          <a:solidFill>
            <a:srgbClr val="FFFFFF"/>
          </a:solidFill>
          <a:ln w="3175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30</a:t>
            </a:r>
            <a:endParaRPr lang="en-US" altLang="ru-RU" sz="1400"/>
          </a:p>
        </p:txBody>
      </p:sp>
      <p:sp>
        <p:nvSpPr>
          <p:cNvPr id="21582" name="Rectangle 143"/>
          <p:cNvSpPr>
            <a:spLocks noChangeArrowheads="1"/>
          </p:cNvSpPr>
          <p:nvPr/>
        </p:nvSpPr>
        <p:spPr bwMode="auto">
          <a:xfrm>
            <a:off x="3255963" y="3028950"/>
            <a:ext cx="619125" cy="287338"/>
          </a:xfrm>
          <a:prstGeom prst="rect">
            <a:avLst/>
          </a:prstGeom>
          <a:solidFill>
            <a:srgbClr val="FFFFFF"/>
          </a:solidFill>
          <a:ln w="3175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10</a:t>
            </a:r>
            <a:r>
              <a:rPr lang="ru-RU" altLang="ru-RU" sz="1400"/>
              <a:t>0</a:t>
            </a:r>
            <a:endParaRPr lang="en-US" altLang="ru-RU" sz="1400"/>
          </a:p>
        </p:txBody>
      </p:sp>
      <p:sp>
        <p:nvSpPr>
          <p:cNvPr id="21583" name="Rectangle 144"/>
          <p:cNvSpPr>
            <a:spLocks noChangeArrowheads="1"/>
          </p:cNvSpPr>
          <p:nvPr/>
        </p:nvSpPr>
        <p:spPr bwMode="auto">
          <a:xfrm>
            <a:off x="3255963" y="3395663"/>
            <a:ext cx="619125" cy="287337"/>
          </a:xfrm>
          <a:prstGeom prst="rect">
            <a:avLst/>
          </a:prstGeom>
          <a:solidFill>
            <a:srgbClr val="FFFFFF"/>
          </a:solidFill>
          <a:ln w="3175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2</a:t>
            </a:r>
            <a:r>
              <a:rPr lang="ru-RU" altLang="ru-RU" sz="1400"/>
              <a:t>00</a:t>
            </a:r>
            <a:endParaRPr lang="en-US" altLang="ru-RU" sz="1400"/>
          </a:p>
        </p:txBody>
      </p:sp>
      <p:sp>
        <p:nvSpPr>
          <p:cNvPr id="21584" name="Rectangle 145"/>
          <p:cNvSpPr>
            <a:spLocks noChangeArrowheads="1"/>
          </p:cNvSpPr>
          <p:nvPr/>
        </p:nvSpPr>
        <p:spPr bwMode="auto">
          <a:xfrm>
            <a:off x="3255963" y="3751263"/>
            <a:ext cx="619125" cy="287337"/>
          </a:xfrm>
          <a:prstGeom prst="rect">
            <a:avLst/>
          </a:prstGeom>
          <a:solidFill>
            <a:srgbClr val="FFFFFF"/>
          </a:solidFill>
          <a:ln w="3175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4</a:t>
            </a:r>
            <a:r>
              <a:rPr lang="ru-RU" altLang="ru-RU" sz="1400"/>
              <a:t>00</a:t>
            </a:r>
            <a:endParaRPr lang="en-US" altLang="ru-RU" sz="1400"/>
          </a:p>
        </p:txBody>
      </p:sp>
      <p:sp>
        <p:nvSpPr>
          <p:cNvPr id="21585" name="Rectangle 146"/>
          <p:cNvSpPr>
            <a:spLocks noChangeArrowheads="1"/>
          </p:cNvSpPr>
          <p:nvPr/>
        </p:nvSpPr>
        <p:spPr bwMode="auto">
          <a:xfrm>
            <a:off x="3255963" y="4116388"/>
            <a:ext cx="619125" cy="287337"/>
          </a:xfrm>
          <a:prstGeom prst="rect">
            <a:avLst/>
          </a:prstGeom>
          <a:solidFill>
            <a:srgbClr val="FFFFFF"/>
          </a:solidFill>
          <a:ln w="3175">
            <a:solidFill>
              <a:srgbClr val="24211D"/>
            </a:solidFill>
            <a:miter lim="800000"/>
            <a:headEnd/>
            <a:tailEnd/>
          </a:ln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10</a:t>
            </a:r>
            <a:r>
              <a:rPr lang="ru-RU" altLang="ru-RU" sz="1400"/>
              <a:t>00</a:t>
            </a:r>
            <a:endParaRPr lang="en-US" altLang="ru-RU" sz="1400"/>
          </a:p>
        </p:txBody>
      </p:sp>
      <p:sp>
        <p:nvSpPr>
          <p:cNvPr id="21586" name="Rectangle 148"/>
          <p:cNvSpPr>
            <a:spLocks noChangeArrowheads="1"/>
          </p:cNvSpPr>
          <p:nvPr/>
        </p:nvSpPr>
        <p:spPr bwMode="auto">
          <a:xfrm>
            <a:off x="4240213" y="2673350"/>
            <a:ext cx="539750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0.03</a:t>
            </a:r>
            <a:endParaRPr lang="en-US" altLang="ru-RU" sz="1400"/>
          </a:p>
        </p:txBody>
      </p:sp>
      <p:sp>
        <p:nvSpPr>
          <p:cNvPr id="21587" name="Rectangle 149"/>
          <p:cNvSpPr>
            <a:spLocks noChangeArrowheads="1"/>
          </p:cNvSpPr>
          <p:nvPr/>
        </p:nvSpPr>
        <p:spPr bwMode="auto">
          <a:xfrm>
            <a:off x="4240213" y="3028950"/>
            <a:ext cx="539750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0.10</a:t>
            </a:r>
            <a:endParaRPr lang="en-US" altLang="ru-RU" sz="1400"/>
          </a:p>
        </p:txBody>
      </p:sp>
      <p:sp>
        <p:nvSpPr>
          <p:cNvPr id="21588" name="Rectangle 150"/>
          <p:cNvSpPr>
            <a:spLocks noChangeArrowheads="1"/>
          </p:cNvSpPr>
          <p:nvPr/>
        </p:nvSpPr>
        <p:spPr bwMode="auto">
          <a:xfrm>
            <a:off x="4240213" y="3395663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</a:t>
            </a:r>
            <a:r>
              <a:rPr lang="en-US" altLang="ru-RU" sz="1400"/>
              <a:t>20</a:t>
            </a:r>
          </a:p>
        </p:txBody>
      </p:sp>
      <p:sp>
        <p:nvSpPr>
          <p:cNvPr id="21589" name="Rectangle 151"/>
          <p:cNvSpPr>
            <a:spLocks noChangeArrowheads="1"/>
          </p:cNvSpPr>
          <p:nvPr/>
        </p:nvSpPr>
        <p:spPr bwMode="auto">
          <a:xfrm>
            <a:off x="4240213" y="3751263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/>
              <a:t>0.</a:t>
            </a:r>
            <a:r>
              <a:rPr lang="en-US" altLang="ru-RU" sz="1400"/>
              <a:t>40</a:t>
            </a:r>
          </a:p>
        </p:txBody>
      </p:sp>
      <p:sp>
        <p:nvSpPr>
          <p:cNvPr id="21590" name="Rectangle 152"/>
          <p:cNvSpPr>
            <a:spLocks noChangeArrowheads="1"/>
          </p:cNvSpPr>
          <p:nvPr/>
        </p:nvSpPr>
        <p:spPr bwMode="auto">
          <a:xfrm>
            <a:off x="4240213" y="4116388"/>
            <a:ext cx="539750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1</a:t>
            </a:r>
            <a:r>
              <a:rPr lang="ru-RU" altLang="ru-RU" sz="1400"/>
              <a:t>.</a:t>
            </a:r>
            <a:r>
              <a:rPr lang="en-US" altLang="ru-RU" sz="1400"/>
              <a:t>00</a:t>
            </a:r>
          </a:p>
        </p:txBody>
      </p:sp>
      <p:sp>
        <p:nvSpPr>
          <p:cNvPr id="21591" name="Rectangle 165"/>
          <p:cNvSpPr>
            <a:spLocks noChangeArrowheads="1"/>
          </p:cNvSpPr>
          <p:nvPr/>
        </p:nvSpPr>
        <p:spPr bwMode="auto">
          <a:xfrm>
            <a:off x="1571625" y="2133600"/>
            <a:ext cx="287338" cy="388938"/>
          </a:xfrm>
          <a:prstGeom prst="rect">
            <a:avLst/>
          </a:prstGeom>
          <a:solidFill>
            <a:schemeClr val="bg1"/>
          </a:solidFill>
          <a:ln w="12700">
            <a:solidFill>
              <a:srgbClr val="24211D"/>
            </a:solidFill>
            <a:miter lim="800000"/>
            <a:headEnd/>
            <a:tailEnd/>
          </a:ln>
        </p:spPr>
        <p:txBody>
          <a:bodyPr lIns="54000" tIns="10800" rIns="54000" bIns="10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800" b="1"/>
              <a:t>n</a:t>
            </a:r>
          </a:p>
        </p:txBody>
      </p:sp>
      <p:sp>
        <p:nvSpPr>
          <p:cNvPr id="21592" name="Rectangle 166"/>
          <p:cNvSpPr>
            <a:spLocks noChangeArrowheads="1"/>
          </p:cNvSpPr>
          <p:nvPr/>
        </p:nvSpPr>
        <p:spPr bwMode="auto">
          <a:xfrm>
            <a:off x="1571625" y="2673350"/>
            <a:ext cx="287338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1</a:t>
            </a:r>
          </a:p>
        </p:txBody>
      </p:sp>
      <p:sp>
        <p:nvSpPr>
          <p:cNvPr id="21593" name="Rectangle 167"/>
          <p:cNvSpPr>
            <a:spLocks noChangeArrowheads="1"/>
          </p:cNvSpPr>
          <p:nvPr/>
        </p:nvSpPr>
        <p:spPr bwMode="auto">
          <a:xfrm>
            <a:off x="1571625" y="3028950"/>
            <a:ext cx="287338" cy="2873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2</a:t>
            </a:r>
          </a:p>
        </p:txBody>
      </p:sp>
      <p:sp>
        <p:nvSpPr>
          <p:cNvPr id="21594" name="Rectangle 168"/>
          <p:cNvSpPr>
            <a:spLocks noChangeArrowheads="1"/>
          </p:cNvSpPr>
          <p:nvPr/>
        </p:nvSpPr>
        <p:spPr bwMode="auto">
          <a:xfrm>
            <a:off x="1571625" y="3395663"/>
            <a:ext cx="287338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3</a:t>
            </a:r>
          </a:p>
        </p:txBody>
      </p:sp>
      <p:sp>
        <p:nvSpPr>
          <p:cNvPr id="21595" name="Rectangle 169"/>
          <p:cNvSpPr>
            <a:spLocks noChangeArrowheads="1"/>
          </p:cNvSpPr>
          <p:nvPr/>
        </p:nvSpPr>
        <p:spPr bwMode="auto">
          <a:xfrm>
            <a:off x="1571625" y="3751263"/>
            <a:ext cx="287338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4</a:t>
            </a:r>
          </a:p>
        </p:txBody>
      </p:sp>
      <p:sp>
        <p:nvSpPr>
          <p:cNvPr id="21596" name="Rectangle 170"/>
          <p:cNvSpPr>
            <a:spLocks noChangeArrowheads="1"/>
          </p:cNvSpPr>
          <p:nvPr/>
        </p:nvSpPr>
        <p:spPr bwMode="auto">
          <a:xfrm>
            <a:off x="1571625" y="4116388"/>
            <a:ext cx="287338" cy="287337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rIns="360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/>
              <a:t>5</a:t>
            </a:r>
          </a:p>
        </p:txBody>
      </p:sp>
      <p:graphicFrame>
        <p:nvGraphicFramePr>
          <p:cNvPr id="21597" name="Object 189"/>
          <p:cNvGraphicFramePr>
            <a:graphicFrameLocks noChangeAspect="1"/>
          </p:cNvGraphicFramePr>
          <p:nvPr/>
        </p:nvGraphicFramePr>
        <p:xfrm>
          <a:off x="598488" y="4471988"/>
          <a:ext cx="838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9" name="Equation" r:id="rId4" imgW="507780" imgH="393529" progId="Equation.3">
                  <p:embed/>
                </p:oleObj>
              </mc:Choice>
              <mc:Fallback>
                <p:oleObj name="Equation" r:id="rId4" imgW="507780" imgH="393529" progId="Equation.3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4471988"/>
                        <a:ext cx="838200" cy="6477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98" name="Object 190"/>
          <p:cNvGraphicFramePr>
            <a:graphicFrameLocks noChangeAspect="1"/>
          </p:cNvGraphicFramePr>
          <p:nvPr/>
        </p:nvGraphicFramePr>
        <p:xfrm>
          <a:off x="4081463" y="4471988"/>
          <a:ext cx="8572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0" name="Equation" r:id="rId6" imgW="571252" imgH="431613" progId="Equation.3">
                  <p:embed/>
                </p:oleObj>
              </mc:Choice>
              <mc:Fallback>
                <p:oleObj name="Equation" r:id="rId6" imgW="571252" imgH="431613" progId="Equation.3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3" y="4471988"/>
                        <a:ext cx="857250" cy="64770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99" name="Rectangle 201"/>
          <p:cNvSpPr>
            <a:spLocks noChangeArrowheads="1"/>
          </p:cNvSpPr>
          <p:nvPr/>
        </p:nvSpPr>
        <p:spPr bwMode="auto">
          <a:xfrm>
            <a:off x="2133600" y="2582863"/>
            <a:ext cx="885825" cy="1941512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graphicFrame>
        <p:nvGraphicFramePr>
          <p:cNvPr id="21600" name="Object 204"/>
          <p:cNvGraphicFramePr>
            <a:graphicFrameLocks/>
          </p:cNvGraphicFramePr>
          <p:nvPr/>
        </p:nvGraphicFramePr>
        <p:xfrm>
          <a:off x="7267575" y="3367088"/>
          <a:ext cx="94138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1" name="Chart" r:id="rId8" imgW="3581451" imgH="1695518" progId="MSGraph.Chart.8">
                  <p:embed followColorScheme="full"/>
                </p:oleObj>
              </mc:Choice>
              <mc:Fallback>
                <p:oleObj name="Chart" r:id="rId8" imgW="3581451" imgH="1695518" progId="MSGraph.Chart.8">
                  <p:embed followColorScheme="full"/>
                  <p:pic>
                    <p:nvPicPr>
                      <p:cNvPr id="0" name="Object 204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7575" y="3367088"/>
                        <a:ext cx="941388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1" name="Object 205"/>
          <p:cNvGraphicFramePr>
            <a:graphicFrameLocks noChangeAspect="1"/>
          </p:cNvGraphicFramePr>
          <p:nvPr/>
        </p:nvGraphicFramePr>
        <p:xfrm>
          <a:off x="6689725" y="2647950"/>
          <a:ext cx="8493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2" name="Chart" r:id="rId10" imgW="9210669" imgH="4048057" progId="MSGraph.Chart.8">
                  <p:embed followColorScheme="full"/>
                </p:oleObj>
              </mc:Choice>
              <mc:Fallback>
                <p:oleObj name="Chart" r:id="rId10" imgW="9210669" imgH="4048057" progId="MSGraph.Chart.8">
                  <p:embed followColorScheme="full"/>
                  <p:pic>
                    <p:nvPicPr>
                      <p:cNvPr id="0" name="Object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9725" y="2647950"/>
                        <a:ext cx="8493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2" name="Oval 82"/>
          <p:cNvSpPr>
            <a:spLocks noChangeAspect="1" noChangeArrowheads="1"/>
          </p:cNvSpPr>
          <p:nvPr/>
        </p:nvSpPr>
        <p:spPr bwMode="auto">
          <a:xfrm>
            <a:off x="5435600" y="4627563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1603" name="Rectangle 2"/>
          <p:cNvSpPr txBox="1">
            <a:spLocks noChangeArrowheads="1"/>
          </p:cNvSpPr>
          <p:nvPr/>
        </p:nvSpPr>
        <p:spPr bwMode="auto">
          <a:xfrm>
            <a:off x="358775" y="360363"/>
            <a:ext cx="76644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45699" rIns="18000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800000"/>
                </a:solidFill>
              </a:rPr>
              <a:t>Диаграмма соразмерности числового ряда </a:t>
            </a:r>
          </a:p>
        </p:txBody>
      </p:sp>
      <p:sp>
        <p:nvSpPr>
          <p:cNvPr id="21604" name="Rounded Rectangle 1"/>
          <p:cNvSpPr>
            <a:spLocks noChangeArrowheads="1"/>
          </p:cNvSpPr>
          <p:nvPr/>
        </p:nvSpPr>
        <p:spPr bwMode="auto">
          <a:xfrm>
            <a:off x="5772150" y="5189538"/>
            <a:ext cx="3105150" cy="1368425"/>
          </a:xfrm>
          <a:prstGeom prst="roundRect">
            <a:avLst>
              <a:gd name="adj" fmla="val 431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46800" rIns="0" bIns="46800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200" i="1"/>
              <a:t>Диаграмма соразмерности строится с использованием  методики построения кривой </a:t>
            </a:r>
            <a:r>
              <a:rPr lang="ru-RU" altLang="ru-RU" sz="1200" b="1" i="1"/>
              <a:t>Лоренца. </a:t>
            </a:r>
            <a:r>
              <a:rPr lang="en-US" altLang="ru-RU" sz="1200" b="1" i="1"/>
              <a:t>M. O. Lorenz </a:t>
            </a:r>
            <a:r>
              <a:rPr lang="ru-RU" altLang="ru-RU" sz="1200" b="1" i="1"/>
              <a:t>. </a:t>
            </a:r>
            <a:r>
              <a:rPr lang="en-US" altLang="ru-RU" sz="1200" b="1" i="1"/>
              <a:t>Methods of Measuring the Concentration of Wealth: Source: Publications of the American Statistical Association, Vol. 9, No. 70 (Jun., 1905), pp. 209-219 </a:t>
            </a:r>
            <a:r>
              <a:rPr lang="ru-RU" altLang="ru-RU" sz="1200" b="1" i="1"/>
              <a:t> </a:t>
            </a:r>
            <a:endParaRPr lang="ru-RU" altLang="ru-RU" sz="1200" i="1"/>
          </a:p>
        </p:txBody>
      </p:sp>
      <p:cxnSp>
        <p:nvCxnSpPr>
          <p:cNvPr id="21605" name="Straight Connector 4"/>
          <p:cNvCxnSpPr>
            <a:cxnSpLocks noChangeShapeType="1"/>
          </p:cNvCxnSpPr>
          <p:nvPr/>
        </p:nvCxnSpPr>
        <p:spPr bwMode="auto">
          <a:xfrm flipV="1">
            <a:off x="5472113" y="4403725"/>
            <a:ext cx="2916237" cy="2762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606" name="Straight Connector 75"/>
          <p:cNvCxnSpPr>
            <a:cxnSpLocks noChangeShapeType="1"/>
            <a:endCxn id="21566" idx="7"/>
          </p:cNvCxnSpPr>
          <p:nvPr/>
        </p:nvCxnSpPr>
        <p:spPr bwMode="auto">
          <a:xfrm flipV="1">
            <a:off x="8378825" y="1393825"/>
            <a:ext cx="371475" cy="30099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607" name="Rectangle 128"/>
          <p:cNvSpPr>
            <a:spLocks noChangeArrowheads="1"/>
          </p:cNvSpPr>
          <p:nvPr/>
        </p:nvSpPr>
        <p:spPr bwMode="auto">
          <a:xfrm>
            <a:off x="8489950" y="4370388"/>
            <a:ext cx="512763" cy="32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36000" rIns="72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600" b="1">
                <a:solidFill>
                  <a:srgbClr val="24211D"/>
                </a:solidFill>
              </a:rPr>
              <a:t>«</a:t>
            </a:r>
            <a:r>
              <a:rPr lang="en-US" altLang="ru-RU" sz="1600" b="1">
                <a:solidFill>
                  <a:srgbClr val="24211D"/>
                </a:solidFill>
              </a:rPr>
              <a:t>X</a:t>
            </a:r>
            <a:r>
              <a:rPr lang="ru-RU" altLang="ru-RU" sz="1600" b="1">
                <a:solidFill>
                  <a:srgbClr val="24211D"/>
                </a:solidFill>
              </a:rPr>
              <a:t>»</a:t>
            </a:r>
            <a:endParaRPr lang="ru-RU" altLang="ru-RU" sz="1600" b="1"/>
          </a:p>
        </p:txBody>
      </p:sp>
      <p:graphicFrame>
        <p:nvGraphicFramePr>
          <p:cNvPr id="21608" name="Object 206"/>
          <p:cNvGraphicFramePr>
            <a:graphicFrameLocks noChangeAspect="1"/>
          </p:cNvGraphicFramePr>
          <p:nvPr/>
        </p:nvGraphicFramePr>
        <p:xfrm>
          <a:off x="7694613" y="4081463"/>
          <a:ext cx="12509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3" name="Chart" r:id="rId12" imgW="5019720" imgH="1733482" progId="MSGraph.Chart.8">
                  <p:embed followColorScheme="full"/>
                </p:oleObj>
              </mc:Choice>
              <mc:Fallback>
                <p:oleObj name="Chart" r:id="rId12" imgW="5019720" imgH="1733482" progId="MSGraph.Chart.8">
                  <p:embed followColorScheme="full"/>
                  <p:pic>
                    <p:nvPicPr>
                      <p:cNvPr id="0" name="Object 2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4081463"/>
                        <a:ext cx="12509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4"/>
          <p:cNvSpPr>
            <a:spLocks/>
          </p:cNvSpPr>
          <p:nvPr/>
        </p:nvSpPr>
        <p:spPr bwMode="auto">
          <a:xfrm>
            <a:off x="1279525" y="1600200"/>
            <a:ext cx="3228975" cy="3219450"/>
          </a:xfrm>
          <a:custGeom>
            <a:avLst/>
            <a:gdLst>
              <a:gd name="T0" fmla="*/ 0 w 3227832"/>
              <a:gd name="T1" fmla="*/ 3221737 h 3218688"/>
              <a:gd name="T2" fmla="*/ 3232406 w 3227832"/>
              <a:gd name="T3" fmla="*/ 0 h 3218688"/>
              <a:gd name="T4" fmla="*/ 2609733 w 3227832"/>
              <a:gd name="T5" fmla="*/ 1940364 h 3218688"/>
              <a:gd name="T6" fmla="*/ 1968746 w 3227832"/>
              <a:gd name="T7" fmla="*/ 2608508 h 3218688"/>
              <a:gd name="T8" fmla="*/ 1291132 w 3227832"/>
              <a:gd name="T9" fmla="*/ 2938004 h 3218688"/>
              <a:gd name="T10" fmla="*/ 640988 w 3227832"/>
              <a:gd name="T11" fmla="*/ 3166821 h 3218688"/>
              <a:gd name="T12" fmla="*/ 0 w 3227832"/>
              <a:gd name="T13" fmla="*/ 3221737 h 32186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27832" h="3218688">
                <a:moveTo>
                  <a:pt x="0" y="3218688"/>
                </a:moveTo>
                <a:lnTo>
                  <a:pt x="3227832" y="0"/>
                </a:lnTo>
                <a:lnTo>
                  <a:pt x="2606040" y="1938528"/>
                </a:lnTo>
                <a:lnTo>
                  <a:pt x="1965960" y="2606040"/>
                </a:lnTo>
                <a:lnTo>
                  <a:pt x="1289304" y="2935224"/>
                </a:lnTo>
                <a:lnTo>
                  <a:pt x="640080" y="3163824"/>
                </a:lnTo>
                <a:lnTo>
                  <a:pt x="0" y="321868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6800" rIns="90000" bIns="46800" anchor="ctr"/>
          <a:lstStyle/>
          <a:p>
            <a:endParaRPr lang="ru-RU"/>
          </a:p>
        </p:txBody>
      </p:sp>
      <p:sp>
        <p:nvSpPr>
          <p:cNvPr id="23555" name="Номер слайда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6B31E0-8AED-46DA-9BC6-2848002632BF}" type="slidenum">
              <a:rPr lang="ru-RU" altLang="ru-RU" sz="1400" smtClean="0"/>
              <a:pPr/>
              <a:t>8</a:t>
            </a:fld>
            <a:endParaRPr lang="ru-RU" altLang="ru-RU" sz="1400" smtClean="0"/>
          </a:p>
        </p:txBody>
      </p:sp>
      <p:graphicFrame>
        <p:nvGraphicFramePr>
          <p:cNvPr id="1058818" name="Group 2"/>
          <p:cNvGraphicFramePr>
            <a:graphicFrameLocks noGrp="1"/>
          </p:cNvGraphicFramePr>
          <p:nvPr/>
        </p:nvGraphicFramePr>
        <p:xfrm>
          <a:off x="1258888" y="1590675"/>
          <a:ext cx="3265488" cy="3248026"/>
        </p:xfrm>
        <a:graphic>
          <a:graphicData uri="http://schemas.openxmlformats.org/drawingml/2006/table">
            <a:tbl>
              <a:tblPr/>
              <a:tblGrid>
                <a:gridCol w="652463"/>
                <a:gridCol w="654050"/>
                <a:gridCol w="652462"/>
                <a:gridCol w="654050"/>
                <a:gridCol w="652463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4" name="Freeform 40"/>
          <p:cNvSpPr>
            <a:spLocks/>
          </p:cNvSpPr>
          <p:nvPr/>
        </p:nvSpPr>
        <p:spPr bwMode="auto">
          <a:xfrm>
            <a:off x="1255713" y="1573213"/>
            <a:ext cx="3248025" cy="3276600"/>
          </a:xfrm>
          <a:custGeom>
            <a:avLst/>
            <a:gdLst>
              <a:gd name="T0" fmla="*/ 0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lnTo>
                  <a:pt x="1966" y="9821"/>
                </a:lnTo>
                <a:lnTo>
                  <a:pt x="4047" y="9012"/>
                </a:lnTo>
                <a:lnTo>
                  <a:pt x="6154" y="8050"/>
                </a:lnTo>
                <a:lnTo>
                  <a:pt x="8119" y="6017"/>
                </a:lnTo>
                <a:lnTo>
                  <a:pt x="10000" y="0"/>
                </a:lnTo>
              </a:path>
            </a:pathLst>
          </a:custGeom>
          <a:noFill/>
          <a:ln w="952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ru-RU"/>
          </a:p>
        </p:txBody>
      </p:sp>
      <p:sp>
        <p:nvSpPr>
          <p:cNvPr id="23595" name="Line 77"/>
          <p:cNvSpPr>
            <a:spLocks noChangeShapeType="1"/>
          </p:cNvSpPr>
          <p:nvPr/>
        </p:nvSpPr>
        <p:spPr bwMode="auto">
          <a:xfrm flipV="1">
            <a:off x="1246188" y="1590675"/>
            <a:ext cx="3251200" cy="3263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endParaRPr lang="ru-RU"/>
          </a:p>
        </p:txBody>
      </p:sp>
      <p:sp>
        <p:nvSpPr>
          <p:cNvPr id="23596" name="Oval 78"/>
          <p:cNvSpPr>
            <a:spLocks noChangeAspect="1" noChangeArrowheads="1"/>
          </p:cNvSpPr>
          <p:nvPr/>
        </p:nvSpPr>
        <p:spPr bwMode="auto">
          <a:xfrm>
            <a:off x="1849438" y="470852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597" name="Oval 79"/>
          <p:cNvSpPr>
            <a:spLocks noChangeAspect="1" noChangeArrowheads="1"/>
          </p:cNvSpPr>
          <p:nvPr/>
        </p:nvSpPr>
        <p:spPr bwMode="auto">
          <a:xfrm>
            <a:off x="2522538" y="446722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598" name="Oval 80"/>
          <p:cNvSpPr>
            <a:spLocks noChangeAspect="1" noChangeArrowheads="1"/>
          </p:cNvSpPr>
          <p:nvPr/>
        </p:nvSpPr>
        <p:spPr bwMode="auto">
          <a:xfrm>
            <a:off x="3176588" y="4140200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599" name="Oval 81"/>
          <p:cNvSpPr>
            <a:spLocks noChangeAspect="1" noChangeArrowheads="1"/>
          </p:cNvSpPr>
          <p:nvPr/>
        </p:nvSpPr>
        <p:spPr bwMode="auto">
          <a:xfrm>
            <a:off x="3811588" y="3489325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600" name="Rectangle 84"/>
          <p:cNvSpPr>
            <a:spLocks noChangeArrowheads="1"/>
          </p:cNvSpPr>
          <p:nvPr/>
        </p:nvSpPr>
        <p:spPr bwMode="auto">
          <a:xfrm>
            <a:off x="1738313" y="4981575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2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1" name="Rectangle 85"/>
          <p:cNvSpPr>
            <a:spLocks noChangeArrowheads="1"/>
          </p:cNvSpPr>
          <p:nvPr/>
        </p:nvSpPr>
        <p:spPr bwMode="auto">
          <a:xfrm>
            <a:off x="2451100" y="4981575"/>
            <a:ext cx="198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4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2" name="Rectangle 86"/>
          <p:cNvSpPr>
            <a:spLocks noChangeArrowheads="1"/>
          </p:cNvSpPr>
          <p:nvPr/>
        </p:nvSpPr>
        <p:spPr bwMode="auto">
          <a:xfrm>
            <a:off x="3113088" y="4994275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6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3" name="Rectangle 87"/>
          <p:cNvSpPr>
            <a:spLocks noChangeArrowheads="1"/>
          </p:cNvSpPr>
          <p:nvPr/>
        </p:nvSpPr>
        <p:spPr bwMode="auto">
          <a:xfrm>
            <a:off x="3738563" y="4981575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8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4" name="Rectangle 88"/>
          <p:cNvSpPr>
            <a:spLocks noChangeArrowheads="1"/>
          </p:cNvSpPr>
          <p:nvPr/>
        </p:nvSpPr>
        <p:spPr bwMode="auto">
          <a:xfrm>
            <a:off x="4376738" y="4981575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 b="1"/>
              <a:t>100</a:t>
            </a:r>
            <a:endParaRPr lang="ru-RU" altLang="ru-RU" sz="1400" b="1"/>
          </a:p>
        </p:txBody>
      </p:sp>
      <p:sp>
        <p:nvSpPr>
          <p:cNvPr id="23605" name="Rectangle 89"/>
          <p:cNvSpPr>
            <a:spLocks noChangeArrowheads="1"/>
          </p:cNvSpPr>
          <p:nvPr/>
        </p:nvSpPr>
        <p:spPr bwMode="auto">
          <a:xfrm>
            <a:off x="936625" y="1498600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1400" b="1">
                <a:solidFill>
                  <a:srgbClr val="24211D"/>
                </a:solidFill>
              </a:rPr>
              <a:t>100</a:t>
            </a:r>
            <a:endParaRPr lang="ru-RU" altLang="ru-RU" sz="1400" b="1"/>
          </a:p>
        </p:txBody>
      </p:sp>
      <p:sp>
        <p:nvSpPr>
          <p:cNvPr id="23606" name="Rectangle 90"/>
          <p:cNvSpPr>
            <a:spLocks noChangeArrowheads="1"/>
          </p:cNvSpPr>
          <p:nvPr/>
        </p:nvSpPr>
        <p:spPr bwMode="auto">
          <a:xfrm>
            <a:off x="936625" y="2111375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8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7" name="Rectangle 91"/>
          <p:cNvSpPr>
            <a:spLocks noChangeArrowheads="1"/>
          </p:cNvSpPr>
          <p:nvPr/>
        </p:nvSpPr>
        <p:spPr bwMode="auto">
          <a:xfrm>
            <a:off x="936625" y="2820988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6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8" name="Rectangle 92"/>
          <p:cNvSpPr>
            <a:spLocks noChangeArrowheads="1"/>
          </p:cNvSpPr>
          <p:nvPr/>
        </p:nvSpPr>
        <p:spPr bwMode="auto">
          <a:xfrm>
            <a:off x="936625" y="3455988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4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09" name="Rectangle 93"/>
          <p:cNvSpPr>
            <a:spLocks noChangeArrowheads="1"/>
          </p:cNvSpPr>
          <p:nvPr/>
        </p:nvSpPr>
        <p:spPr bwMode="auto">
          <a:xfrm>
            <a:off x="936625" y="4090988"/>
            <a:ext cx="200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2</a:t>
            </a:r>
            <a:r>
              <a:rPr lang="en-US" altLang="ru-RU" sz="1400" b="1">
                <a:solidFill>
                  <a:srgbClr val="24211D"/>
                </a:solidFill>
              </a:rPr>
              <a:t>0</a:t>
            </a:r>
            <a:endParaRPr lang="ru-RU" altLang="ru-RU" sz="1400" b="1"/>
          </a:p>
        </p:txBody>
      </p:sp>
      <p:sp>
        <p:nvSpPr>
          <p:cNvPr id="23610" name="Rectangle 94"/>
          <p:cNvSpPr>
            <a:spLocks noChangeArrowheads="1"/>
          </p:cNvSpPr>
          <p:nvPr/>
        </p:nvSpPr>
        <p:spPr bwMode="auto">
          <a:xfrm>
            <a:off x="936625" y="4765675"/>
            <a:ext cx="247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0.0</a:t>
            </a:r>
            <a:endParaRPr lang="ru-RU" altLang="ru-RU" sz="1400" b="1"/>
          </a:p>
        </p:txBody>
      </p:sp>
      <p:sp>
        <p:nvSpPr>
          <p:cNvPr id="23611" name="Rectangle 95"/>
          <p:cNvSpPr>
            <a:spLocks noChangeArrowheads="1"/>
          </p:cNvSpPr>
          <p:nvPr/>
        </p:nvSpPr>
        <p:spPr bwMode="auto">
          <a:xfrm>
            <a:off x="1225550" y="4981575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1400" b="1">
                <a:solidFill>
                  <a:srgbClr val="24211D"/>
                </a:solidFill>
              </a:rPr>
              <a:t>0.0</a:t>
            </a:r>
            <a:endParaRPr lang="ru-RU" altLang="ru-RU" sz="1400" b="1"/>
          </a:p>
        </p:txBody>
      </p:sp>
      <p:sp>
        <p:nvSpPr>
          <p:cNvPr id="23612" name="Oval 129"/>
          <p:cNvSpPr>
            <a:spLocks noChangeAspect="1" noChangeArrowheads="1"/>
          </p:cNvSpPr>
          <p:nvPr/>
        </p:nvSpPr>
        <p:spPr bwMode="auto">
          <a:xfrm>
            <a:off x="4446588" y="1536700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613" name="Oval 82"/>
          <p:cNvSpPr>
            <a:spLocks noChangeAspect="1" noChangeArrowheads="1"/>
          </p:cNvSpPr>
          <p:nvPr/>
        </p:nvSpPr>
        <p:spPr bwMode="auto">
          <a:xfrm>
            <a:off x="1223963" y="4786313"/>
            <a:ext cx="107950" cy="10795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ru-RU"/>
          </a:p>
        </p:txBody>
      </p:sp>
      <p:sp>
        <p:nvSpPr>
          <p:cNvPr id="23614" name="Rectangle 2"/>
          <p:cNvSpPr txBox="1">
            <a:spLocks noChangeArrowheads="1"/>
          </p:cNvSpPr>
          <p:nvPr/>
        </p:nvSpPr>
        <p:spPr bwMode="auto">
          <a:xfrm>
            <a:off x="358775" y="360363"/>
            <a:ext cx="76644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45699" rIns="18000" bIns="45699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ru-RU" altLang="ru-RU" sz="1800" b="1">
                <a:solidFill>
                  <a:srgbClr val="800000"/>
                </a:solidFill>
              </a:rPr>
              <a:t>Диаграмма соразмерности распределения экономических ресурсов </a:t>
            </a:r>
          </a:p>
        </p:txBody>
      </p:sp>
      <p:sp>
        <p:nvSpPr>
          <p:cNvPr id="23615" name="Rounded Rectangle 1"/>
          <p:cNvSpPr>
            <a:spLocks noChangeArrowheads="1"/>
          </p:cNvSpPr>
          <p:nvPr/>
        </p:nvSpPr>
        <p:spPr bwMode="auto">
          <a:xfrm>
            <a:off x="5278438" y="3644900"/>
            <a:ext cx="3541712" cy="1214438"/>
          </a:xfrm>
          <a:prstGeom prst="roundRect">
            <a:avLst>
              <a:gd name="adj" fmla="val 431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46800" rIns="0" bIns="46800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200" i="1"/>
              <a:t>Диаграмма соразмерности строится с использованием  методики построения кривой Лоренца. </a:t>
            </a:r>
            <a:r>
              <a:rPr lang="en-US" altLang="ru-RU" sz="1200" i="1"/>
              <a:t>M. O. Lorenz </a:t>
            </a:r>
            <a:r>
              <a:rPr lang="ru-RU" altLang="ru-RU" sz="1200" i="1"/>
              <a:t>. </a:t>
            </a:r>
            <a:r>
              <a:rPr lang="en-US" altLang="ru-RU" sz="1200" i="1"/>
              <a:t>Methods of Measuring the Concentration of Wealth: Source: Publications of the American Statistical Association, Vol. 9, No. 70 (Jun., 1905), pp. 209-219 </a:t>
            </a:r>
            <a:r>
              <a:rPr lang="ru-RU" altLang="ru-RU" sz="1200" i="1"/>
              <a:t> </a:t>
            </a:r>
          </a:p>
        </p:txBody>
      </p:sp>
      <p:graphicFrame>
        <p:nvGraphicFramePr>
          <p:cNvPr id="23616" name="Object 34"/>
          <p:cNvGraphicFramePr>
            <a:graphicFrameLocks/>
          </p:cNvGraphicFramePr>
          <p:nvPr/>
        </p:nvGraphicFramePr>
        <p:xfrm>
          <a:off x="3186113" y="3578225"/>
          <a:ext cx="7207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9" name="Chart" r:id="rId4" imgW="3581314" imgH="1699272" progId="MSGraph.Chart.8">
                  <p:embed followColorScheme="full"/>
                </p:oleObj>
              </mc:Choice>
              <mc:Fallback>
                <p:oleObj name="Chart" r:id="rId4" imgW="3581314" imgH="1699272" progId="MSGraph.Chart.8">
                  <p:embed followColorScheme="full"/>
                  <p:pic>
                    <p:nvPicPr>
                      <p:cNvPr id="0" name="Object 3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3578225"/>
                        <a:ext cx="7207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17" name="Freeform 1"/>
          <p:cNvSpPr>
            <a:spLocks/>
          </p:cNvSpPr>
          <p:nvPr/>
        </p:nvSpPr>
        <p:spPr bwMode="auto">
          <a:xfrm>
            <a:off x="1274763" y="1593850"/>
            <a:ext cx="3246437" cy="3265488"/>
          </a:xfrm>
          <a:custGeom>
            <a:avLst/>
            <a:gdLst>
              <a:gd name="T0" fmla="*/ 0 w 3246120"/>
              <a:gd name="T1" fmla="*/ 3271975 h 3264408"/>
              <a:gd name="T2" fmla="*/ 3248342 w 3246120"/>
              <a:gd name="T3" fmla="*/ 0 h 3264408"/>
              <a:gd name="T4" fmla="*/ 3248342 w 3246120"/>
              <a:gd name="T5" fmla="*/ 0 h 32644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46120" h="3264408">
                <a:moveTo>
                  <a:pt x="0" y="3264408"/>
                </a:moveTo>
                <a:cubicBezTo>
                  <a:pt x="3276600" y="3236976"/>
                  <a:pt x="3233928" y="3209544"/>
                  <a:pt x="32461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/>
          <a:p>
            <a:endParaRPr lang="ru-RU"/>
          </a:p>
        </p:txBody>
      </p:sp>
      <p:graphicFrame>
        <p:nvGraphicFramePr>
          <p:cNvPr id="23618" name="Object 36"/>
          <p:cNvGraphicFramePr>
            <a:graphicFrameLocks noChangeAspect="1"/>
          </p:cNvGraphicFramePr>
          <p:nvPr/>
        </p:nvGraphicFramePr>
        <p:xfrm>
          <a:off x="3600450" y="4173538"/>
          <a:ext cx="9715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0" name="Chart" r:id="rId6" imgW="4762552" imgH="1714608" progId="MSGraph.Chart.8">
                  <p:embed followColorScheme="full"/>
                </p:oleObj>
              </mc:Choice>
              <mc:Fallback>
                <p:oleObj name="Chart" r:id="rId6" imgW="4762552" imgH="1714608" progId="MSGraph.Chart.8">
                  <p:embed followColorScheme="full"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4173538"/>
                        <a:ext cx="97155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Таблица 28"/>
          <p:cNvGraphicFramePr>
            <a:graphicFrameLocks noGrp="1"/>
          </p:cNvGraphicFramePr>
          <p:nvPr/>
        </p:nvGraphicFramePr>
        <p:xfrm>
          <a:off x="5292725" y="1590675"/>
          <a:ext cx="3455988" cy="1957389"/>
        </p:xfrm>
        <a:graphic>
          <a:graphicData uri="http://schemas.openxmlformats.org/drawingml/2006/table">
            <a:tbl>
              <a:tblPr firstRow="1" firstCol="1" bandRow="1"/>
              <a:tblGrid>
                <a:gridCol w="1098940"/>
                <a:gridCol w="939072"/>
                <a:gridCol w="1417976"/>
              </a:tblGrid>
              <a:tr h="729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Номер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п/п</a:t>
                      </a:r>
                      <a:endParaRPr lang="en-US" sz="14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{n}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Объем  ресурса</a:t>
                      </a:r>
                      <a:endParaRPr lang="en-US" sz="14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4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US" sz="1400" b="1" baseline="-250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}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Сумма </a:t>
                      </a:r>
                      <a:endParaRPr lang="ru-RU" sz="14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нарастающим </a:t>
                      </a: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итогом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=G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&gt;G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=G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+G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…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…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&gt;G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N-1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aseline="-25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=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ΣG</a:t>
                      </a:r>
                      <a:r>
                        <a:rPr lang="en-US" sz="1600" baseline="-250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649" name="AutoShape 35"/>
          <p:cNvSpPr>
            <a:spLocks noChangeArrowheads="1"/>
          </p:cNvSpPr>
          <p:nvPr/>
        </p:nvSpPr>
        <p:spPr bwMode="auto">
          <a:xfrm>
            <a:off x="384175" y="5632450"/>
            <a:ext cx="8421688" cy="98901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" tIns="46800" rIns="1800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400" b="1" i="1"/>
              <a:t>Коэффициент Джини (Income concentration index) — макроэкономический показатель, характеризующий дифференциацию денежных доходов населения, рассчитывается как отношение площади фигуры, образуемой кривой Лоренца и линией равномерного распределения, к площади треугольника ниже линии равномерного распределения. </a:t>
            </a:r>
          </a:p>
        </p:txBody>
      </p:sp>
      <p:sp>
        <p:nvSpPr>
          <p:cNvPr id="23650" name="TextBox 1"/>
          <p:cNvSpPr txBox="1">
            <a:spLocks noChangeArrowheads="1"/>
          </p:cNvSpPr>
          <p:nvPr/>
        </p:nvSpPr>
        <p:spPr bwMode="auto">
          <a:xfrm rot="-5400000">
            <a:off x="109538" y="3017838"/>
            <a:ext cx="11017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600" b="1"/>
              <a:t>S</a:t>
            </a:r>
            <a:r>
              <a:rPr lang="en-US" altLang="ru-RU" sz="1600" b="1" baseline="-25000"/>
              <a:t>n</a:t>
            </a:r>
            <a:r>
              <a:rPr lang="en-US" altLang="ru-RU" sz="1600" b="1"/>
              <a:t>/S</a:t>
            </a:r>
            <a:r>
              <a:rPr lang="en-US" altLang="ru-RU" sz="1600" b="1" baseline="-25000"/>
              <a:t>N</a:t>
            </a:r>
            <a:r>
              <a:rPr lang="en-US" altLang="ru-RU" sz="1600" b="1"/>
              <a:t>, %</a:t>
            </a:r>
            <a:endParaRPr lang="ru-RU" altLang="ru-RU" sz="1600" b="1"/>
          </a:p>
        </p:txBody>
      </p:sp>
      <p:sp>
        <p:nvSpPr>
          <p:cNvPr id="23651" name="TextBox 72"/>
          <p:cNvSpPr txBox="1">
            <a:spLocks noChangeArrowheads="1"/>
          </p:cNvSpPr>
          <p:nvPr/>
        </p:nvSpPr>
        <p:spPr bwMode="auto">
          <a:xfrm>
            <a:off x="2627313" y="5143500"/>
            <a:ext cx="1100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600" b="1"/>
              <a:t>n/N, %</a:t>
            </a:r>
            <a:endParaRPr lang="ru-RU" altLang="ru-RU" sz="1600" b="1"/>
          </a:p>
        </p:txBody>
      </p:sp>
      <p:sp>
        <p:nvSpPr>
          <p:cNvPr id="23652" name="Rounded Rectangle 1"/>
          <p:cNvSpPr>
            <a:spLocks noChangeArrowheads="1"/>
          </p:cNvSpPr>
          <p:nvPr/>
        </p:nvSpPr>
        <p:spPr bwMode="auto">
          <a:xfrm>
            <a:off x="5276850" y="4954588"/>
            <a:ext cx="3543300" cy="563562"/>
          </a:xfrm>
          <a:prstGeom prst="roundRect">
            <a:avLst>
              <a:gd name="adj" fmla="val 431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/>
              <a:t>Коэффициент Джини был предложен Коррадо Джини в 1912 году в труде «Вариативность и изменчивость признака». </a:t>
            </a:r>
          </a:p>
        </p:txBody>
      </p:sp>
      <p:sp>
        <p:nvSpPr>
          <p:cNvPr id="23653" name="TextBox 6"/>
          <p:cNvSpPr txBox="1">
            <a:spLocks noChangeArrowheads="1"/>
          </p:cNvSpPr>
          <p:nvPr/>
        </p:nvSpPr>
        <p:spPr bwMode="auto">
          <a:xfrm rot="-2700000">
            <a:off x="908050" y="3227388"/>
            <a:ext cx="3656013" cy="276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200" b="1" i="1"/>
              <a:t>Линия равномерного               распределения</a:t>
            </a:r>
            <a:endParaRPr lang="ru-RU" altLang="ru-RU" sz="1200"/>
          </a:p>
        </p:txBody>
      </p:sp>
      <p:graphicFrame>
        <p:nvGraphicFramePr>
          <p:cNvPr id="23654" name="Object 35"/>
          <p:cNvGraphicFramePr>
            <a:graphicFrameLocks noChangeAspect="1"/>
          </p:cNvGraphicFramePr>
          <p:nvPr/>
        </p:nvGraphicFramePr>
        <p:xfrm>
          <a:off x="2532063" y="2995613"/>
          <a:ext cx="61118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1" name="Chart" r:id="rId8" imgW="8633449" imgH="4061448" progId="MSGraph.Chart.8">
                  <p:embed followColorScheme="full"/>
                </p:oleObj>
              </mc:Choice>
              <mc:Fallback>
                <p:oleObj name="Chart" r:id="rId8" imgW="8633449" imgH="4061448" progId="MSGraph.Chart.8">
                  <p:embed followColorScheme="full"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063" y="2995613"/>
                        <a:ext cx="611187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358775" y="5595938"/>
            <a:ext cx="5508625" cy="1025525"/>
          </a:xfrm>
          <a:prstGeom prst="roundRect">
            <a:avLst>
              <a:gd name="adj" fmla="val 775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46800" rIns="0" bIns="4680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 i="1"/>
              <a:t>Использование однопараметрической функции </a:t>
            </a:r>
            <a:r>
              <a:rPr lang="en-US" altLang="ru-RU" sz="1400" b="1" i="1"/>
              <a:t>F(x,</a:t>
            </a:r>
            <a:r>
              <a:rPr lang="el-GR" altLang="ru-RU" sz="1400" b="1" i="1"/>
              <a:t>α</a:t>
            </a:r>
            <a:r>
              <a:rPr lang="ru-RU" altLang="ru-RU" sz="1400" b="1" i="1"/>
              <a:t>) </a:t>
            </a:r>
            <a:r>
              <a:rPr lang="en-US" altLang="ru-RU" sz="1400" b="1" i="1"/>
              <a:t>[1] </a:t>
            </a:r>
            <a:r>
              <a:rPr lang="ru-RU" altLang="ru-RU" sz="1400" b="1" i="1"/>
              <a:t>для интерполяции распределения ресурсов</a:t>
            </a:r>
            <a:r>
              <a:rPr lang="en-US" altLang="ru-RU" sz="1400" b="1" i="1"/>
              <a:t> </a:t>
            </a:r>
            <a:r>
              <a:rPr lang="ru-RU" altLang="ru-RU" sz="1400" b="1" i="1"/>
              <a:t>позволяет определить значение индикатора соразмерности </a:t>
            </a:r>
            <a:r>
              <a:rPr lang="el-GR" altLang="ru-RU" sz="1400" b="1" i="1"/>
              <a:t>α</a:t>
            </a:r>
            <a:r>
              <a:rPr lang="ru-RU" altLang="ru-RU" sz="1400" b="1" i="1"/>
              <a:t> и рассчитать адаптационный потенциала системы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mtClean="0"/>
              <a:t>Индикатор соразмерности распределения ресурсов</a:t>
            </a:r>
          </a:p>
        </p:txBody>
      </p:sp>
      <p:sp>
        <p:nvSpPr>
          <p:cNvPr id="25604" name="Line 4"/>
          <p:cNvSpPr>
            <a:spLocks noChangeAspect="1" noChangeShapeType="1"/>
          </p:cNvSpPr>
          <p:nvPr/>
        </p:nvSpPr>
        <p:spPr bwMode="auto">
          <a:xfrm flipV="1">
            <a:off x="1703388" y="2725738"/>
            <a:ext cx="1587" cy="2460625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5" name="Line 5"/>
          <p:cNvSpPr>
            <a:spLocks noChangeAspect="1" noChangeShapeType="1"/>
          </p:cNvSpPr>
          <p:nvPr/>
        </p:nvSpPr>
        <p:spPr bwMode="auto">
          <a:xfrm flipV="1">
            <a:off x="2198688" y="2725738"/>
            <a:ext cx="0" cy="2460625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6" name="Line 6"/>
          <p:cNvSpPr>
            <a:spLocks noChangeAspect="1" noChangeShapeType="1"/>
          </p:cNvSpPr>
          <p:nvPr/>
        </p:nvSpPr>
        <p:spPr bwMode="auto">
          <a:xfrm flipV="1">
            <a:off x="2681288" y="2725738"/>
            <a:ext cx="0" cy="2460625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7" name="Line 7"/>
          <p:cNvSpPr>
            <a:spLocks noChangeAspect="1" noChangeShapeType="1"/>
          </p:cNvSpPr>
          <p:nvPr/>
        </p:nvSpPr>
        <p:spPr bwMode="auto">
          <a:xfrm flipV="1">
            <a:off x="3171825" y="2725738"/>
            <a:ext cx="1588" cy="2460625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Aspect="1" noChangeShapeType="1"/>
          </p:cNvSpPr>
          <p:nvPr/>
        </p:nvSpPr>
        <p:spPr bwMode="auto">
          <a:xfrm>
            <a:off x="1214438" y="4691063"/>
            <a:ext cx="2452687" cy="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9" name="Line 9"/>
          <p:cNvSpPr>
            <a:spLocks noChangeAspect="1" noChangeShapeType="1"/>
          </p:cNvSpPr>
          <p:nvPr/>
        </p:nvSpPr>
        <p:spPr bwMode="auto">
          <a:xfrm>
            <a:off x="1214438" y="4200525"/>
            <a:ext cx="2452687" cy="3175"/>
          </a:xfrm>
          <a:prstGeom prst="line">
            <a:avLst/>
          </a:prstGeom>
          <a:noFill/>
          <a:ln w="3175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Line 10"/>
          <p:cNvSpPr>
            <a:spLocks noChangeAspect="1" noChangeShapeType="1"/>
          </p:cNvSpPr>
          <p:nvPr/>
        </p:nvSpPr>
        <p:spPr bwMode="auto">
          <a:xfrm>
            <a:off x="1214438" y="3713163"/>
            <a:ext cx="2452687" cy="0"/>
          </a:xfrm>
          <a:prstGeom prst="line">
            <a:avLst/>
          </a:prstGeom>
          <a:noFill/>
          <a:ln w="3175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1" name="Line 11"/>
          <p:cNvSpPr>
            <a:spLocks noChangeAspect="1" noChangeShapeType="1"/>
          </p:cNvSpPr>
          <p:nvPr/>
        </p:nvSpPr>
        <p:spPr bwMode="auto">
          <a:xfrm>
            <a:off x="1214438" y="3214688"/>
            <a:ext cx="2452687" cy="3175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2" name="Line 12"/>
          <p:cNvSpPr>
            <a:spLocks noChangeAspect="1" noChangeShapeType="1"/>
          </p:cNvSpPr>
          <p:nvPr/>
        </p:nvSpPr>
        <p:spPr bwMode="auto">
          <a:xfrm flipV="1">
            <a:off x="1458913" y="5149850"/>
            <a:ext cx="0" cy="6350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3" name="Line 13"/>
          <p:cNvSpPr>
            <a:spLocks noChangeAspect="1" noChangeShapeType="1"/>
          </p:cNvSpPr>
          <p:nvPr/>
        </p:nvSpPr>
        <p:spPr bwMode="auto">
          <a:xfrm flipV="1">
            <a:off x="1703388" y="5124450"/>
            <a:ext cx="1587" cy="122238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4" name="Line 14"/>
          <p:cNvSpPr>
            <a:spLocks noChangeAspect="1" noChangeShapeType="1"/>
          </p:cNvSpPr>
          <p:nvPr/>
        </p:nvSpPr>
        <p:spPr bwMode="auto">
          <a:xfrm flipV="1">
            <a:off x="1949450" y="5149850"/>
            <a:ext cx="1588" cy="6350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5" name="Line 15"/>
          <p:cNvSpPr>
            <a:spLocks noChangeAspect="1" noChangeShapeType="1"/>
          </p:cNvSpPr>
          <p:nvPr/>
        </p:nvSpPr>
        <p:spPr bwMode="auto">
          <a:xfrm flipV="1">
            <a:off x="2198688" y="5124450"/>
            <a:ext cx="0" cy="122238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6" name="Line 16"/>
          <p:cNvSpPr>
            <a:spLocks noChangeAspect="1" noChangeShapeType="1"/>
          </p:cNvSpPr>
          <p:nvPr/>
        </p:nvSpPr>
        <p:spPr bwMode="auto">
          <a:xfrm flipV="1">
            <a:off x="2443163" y="5149850"/>
            <a:ext cx="0" cy="6350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7" name="Line 17"/>
          <p:cNvSpPr>
            <a:spLocks noChangeAspect="1" noChangeShapeType="1"/>
          </p:cNvSpPr>
          <p:nvPr/>
        </p:nvSpPr>
        <p:spPr bwMode="auto">
          <a:xfrm flipV="1">
            <a:off x="2681288" y="5124450"/>
            <a:ext cx="0" cy="122238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8" name="Line 18"/>
          <p:cNvSpPr>
            <a:spLocks noChangeAspect="1" noChangeShapeType="1"/>
          </p:cNvSpPr>
          <p:nvPr/>
        </p:nvSpPr>
        <p:spPr bwMode="auto">
          <a:xfrm flipV="1">
            <a:off x="2925763" y="5149850"/>
            <a:ext cx="3175" cy="6350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9" name="Line 19"/>
          <p:cNvSpPr>
            <a:spLocks noChangeAspect="1" noChangeShapeType="1"/>
          </p:cNvSpPr>
          <p:nvPr/>
        </p:nvSpPr>
        <p:spPr bwMode="auto">
          <a:xfrm flipV="1">
            <a:off x="3171825" y="5124450"/>
            <a:ext cx="1588" cy="122238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0" name="Line 20"/>
          <p:cNvSpPr>
            <a:spLocks noChangeAspect="1" noChangeShapeType="1"/>
          </p:cNvSpPr>
          <p:nvPr/>
        </p:nvSpPr>
        <p:spPr bwMode="auto">
          <a:xfrm flipV="1">
            <a:off x="3421063" y="5149850"/>
            <a:ext cx="0" cy="6350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1" name="Line 21"/>
          <p:cNvSpPr>
            <a:spLocks noChangeAspect="1" noChangeShapeType="1"/>
          </p:cNvSpPr>
          <p:nvPr/>
        </p:nvSpPr>
        <p:spPr bwMode="auto">
          <a:xfrm flipV="1">
            <a:off x="3667125" y="5124450"/>
            <a:ext cx="0" cy="122238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2" name="Line 22"/>
          <p:cNvSpPr>
            <a:spLocks noChangeAspect="1" noChangeShapeType="1"/>
          </p:cNvSpPr>
          <p:nvPr/>
        </p:nvSpPr>
        <p:spPr bwMode="auto">
          <a:xfrm>
            <a:off x="1214438" y="5186363"/>
            <a:ext cx="2452687" cy="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3" name="Line 23"/>
          <p:cNvSpPr>
            <a:spLocks noChangeAspect="1" noChangeShapeType="1"/>
          </p:cNvSpPr>
          <p:nvPr/>
        </p:nvSpPr>
        <p:spPr bwMode="auto">
          <a:xfrm>
            <a:off x="1214438" y="5186363"/>
            <a:ext cx="2452687" cy="0"/>
          </a:xfrm>
          <a:prstGeom prst="line">
            <a:avLst/>
          </a:prstGeom>
          <a:noFill/>
          <a:ln w="0">
            <a:solidFill>
              <a:srgbClr val="23282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4" name="Rectangle 24"/>
          <p:cNvSpPr>
            <a:spLocks noChangeAspect="1" noChangeArrowheads="1"/>
          </p:cNvSpPr>
          <p:nvPr/>
        </p:nvSpPr>
        <p:spPr bwMode="auto">
          <a:xfrm>
            <a:off x="1214438" y="2727325"/>
            <a:ext cx="2452687" cy="2459038"/>
          </a:xfrm>
          <a:prstGeom prst="rect">
            <a:avLst/>
          </a:prstGeom>
          <a:noFill/>
          <a:ln w="0">
            <a:solidFill>
              <a:srgbClr val="23282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/>
          </a:p>
        </p:txBody>
      </p:sp>
      <p:grpSp>
        <p:nvGrpSpPr>
          <p:cNvPr id="25625" name="Group 25"/>
          <p:cNvGrpSpPr>
            <a:grpSpLocks/>
          </p:cNvGrpSpPr>
          <p:nvPr/>
        </p:nvGrpSpPr>
        <p:grpSpPr bwMode="auto">
          <a:xfrm>
            <a:off x="1214438" y="2717800"/>
            <a:ext cx="2452687" cy="2468563"/>
            <a:chOff x="2728" y="1208"/>
            <a:chExt cx="2124" cy="2193"/>
          </a:xfrm>
        </p:grpSpPr>
        <p:sp>
          <p:nvSpPr>
            <p:cNvPr id="25649" name="Freeform 26"/>
            <p:cNvSpPr>
              <a:spLocks noChangeAspect="1"/>
            </p:cNvSpPr>
            <p:nvPr/>
          </p:nvSpPr>
          <p:spPr bwMode="auto">
            <a:xfrm>
              <a:off x="2728" y="1217"/>
              <a:ext cx="2124" cy="2184"/>
            </a:xfrm>
            <a:custGeom>
              <a:avLst/>
              <a:gdLst>
                <a:gd name="T0" fmla="*/ 2147483646 w 349"/>
                <a:gd name="T1" fmla="*/ 2147483646 h 352"/>
                <a:gd name="T2" fmla="*/ 2147483646 w 349"/>
                <a:gd name="T3" fmla="*/ 2147483646 h 352"/>
                <a:gd name="T4" fmla="*/ 2147483646 w 349"/>
                <a:gd name="T5" fmla="*/ 2147483646 h 352"/>
                <a:gd name="T6" fmla="*/ 2147483646 w 349"/>
                <a:gd name="T7" fmla="*/ 2147483646 h 352"/>
                <a:gd name="T8" fmla="*/ 2147483646 w 349"/>
                <a:gd name="T9" fmla="*/ 2147483646 h 352"/>
                <a:gd name="T10" fmla="*/ 2147483646 w 349"/>
                <a:gd name="T11" fmla="*/ 2147483646 h 352"/>
                <a:gd name="T12" fmla="*/ 2147483646 w 349"/>
                <a:gd name="T13" fmla="*/ 2147483646 h 352"/>
                <a:gd name="T14" fmla="*/ 2147483646 w 349"/>
                <a:gd name="T15" fmla="*/ 2147483646 h 352"/>
                <a:gd name="T16" fmla="*/ 2147483646 w 349"/>
                <a:gd name="T17" fmla="*/ 2147483646 h 352"/>
                <a:gd name="T18" fmla="*/ 2147483646 w 349"/>
                <a:gd name="T19" fmla="*/ 2147483646 h 352"/>
                <a:gd name="T20" fmla="*/ 2147483646 w 349"/>
                <a:gd name="T21" fmla="*/ 2147483646 h 352"/>
                <a:gd name="T22" fmla="*/ 2147483646 w 349"/>
                <a:gd name="T23" fmla="*/ 2147483646 h 352"/>
                <a:gd name="T24" fmla="*/ 2147483646 w 349"/>
                <a:gd name="T25" fmla="*/ 2147483646 h 352"/>
                <a:gd name="T26" fmla="*/ 2147483646 w 349"/>
                <a:gd name="T27" fmla="*/ 2147483646 h 352"/>
                <a:gd name="T28" fmla="*/ 2147483646 w 349"/>
                <a:gd name="T29" fmla="*/ 2147483646 h 352"/>
                <a:gd name="T30" fmla="*/ 2147483646 w 349"/>
                <a:gd name="T31" fmla="*/ 2147483646 h 352"/>
                <a:gd name="T32" fmla="*/ 2147483646 w 349"/>
                <a:gd name="T33" fmla="*/ 2147483646 h 352"/>
                <a:gd name="T34" fmla="*/ 2147483646 w 349"/>
                <a:gd name="T35" fmla="*/ 2147483646 h 352"/>
                <a:gd name="T36" fmla="*/ 2147483646 w 349"/>
                <a:gd name="T37" fmla="*/ 2147483646 h 352"/>
                <a:gd name="T38" fmla="*/ 2147483646 w 349"/>
                <a:gd name="T39" fmla="*/ 2147483646 h 352"/>
                <a:gd name="T40" fmla="*/ 2147483646 w 349"/>
                <a:gd name="T41" fmla="*/ 2147483646 h 352"/>
                <a:gd name="T42" fmla="*/ 2147483646 w 349"/>
                <a:gd name="T43" fmla="*/ 2147483646 h 352"/>
                <a:gd name="T44" fmla="*/ 2147483646 w 349"/>
                <a:gd name="T45" fmla="*/ 2147483646 h 352"/>
                <a:gd name="T46" fmla="*/ 2147483646 w 349"/>
                <a:gd name="T47" fmla="*/ 2147483646 h 352"/>
                <a:gd name="T48" fmla="*/ 2147483646 w 349"/>
                <a:gd name="T49" fmla="*/ 2147483646 h 352"/>
                <a:gd name="T50" fmla="*/ 2147483646 w 349"/>
                <a:gd name="T51" fmla="*/ 2147483646 h 352"/>
                <a:gd name="T52" fmla="*/ 2147483646 w 349"/>
                <a:gd name="T53" fmla="*/ 2147483646 h 352"/>
                <a:gd name="T54" fmla="*/ 2147483646 w 349"/>
                <a:gd name="T55" fmla="*/ 2147483646 h 352"/>
                <a:gd name="T56" fmla="*/ 2147483646 w 349"/>
                <a:gd name="T57" fmla="*/ 2147483646 h 352"/>
                <a:gd name="T58" fmla="*/ 2147483646 w 349"/>
                <a:gd name="T59" fmla="*/ 2147483646 h 352"/>
                <a:gd name="T60" fmla="*/ 2147483646 w 349"/>
                <a:gd name="T61" fmla="*/ 2147483646 h 352"/>
                <a:gd name="T62" fmla="*/ 2147483646 w 349"/>
                <a:gd name="T63" fmla="*/ 2147483646 h 352"/>
                <a:gd name="T64" fmla="*/ 2147483646 w 349"/>
                <a:gd name="T65" fmla="*/ 2147483646 h 352"/>
                <a:gd name="T66" fmla="*/ 2147483646 w 349"/>
                <a:gd name="T67" fmla="*/ 2147483646 h 352"/>
                <a:gd name="T68" fmla="*/ 2147483646 w 349"/>
                <a:gd name="T69" fmla="*/ 2147483646 h 352"/>
                <a:gd name="T70" fmla="*/ 2147483646 w 349"/>
                <a:gd name="T71" fmla="*/ 2147483646 h 352"/>
                <a:gd name="T72" fmla="*/ 2147483646 w 349"/>
                <a:gd name="T73" fmla="*/ 2147483646 h 352"/>
                <a:gd name="T74" fmla="*/ 2147483646 w 349"/>
                <a:gd name="T75" fmla="*/ 2147483646 h 352"/>
                <a:gd name="T76" fmla="*/ 2147483646 w 349"/>
                <a:gd name="T77" fmla="*/ 2147483646 h 352"/>
                <a:gd name="T78" fmla="*/ 2147483646 w 349"/>
                <a:gd name="T79" fmla="*/ 2147483646 h 352"/>
                <a:gd name="T80" fmla="*/ 2147483646 w 349"/>
                <a:gd name="T81" fmla="*/ 2147483646 h 352"/>
                <a:gd name="T82" fmla="*/ 2147483646 w 349"/>
                <a:gd name="T83" fmla="*/ 2147483646 h 352"/>
                <a:gd name="T84" fmla="*/ 2147483646 w 349"/>
                <a:gd name="T85" fmla="*/ 2147483646 h 352"/>
                <a:gd name="T86" fmla="*/ 2147483646 w 349"/>
                <a:gd name="T87" fmla="*/ 2147483646 h 352"/>
                <a:gd name="T88" fmla="*/ 2147483646 w 349"/>
                <a:gd name="T89" fmla="*/ 2147483646 h 352"/>
                <a:gd name="T90" fmla="*/ 2147483646 w 349"/>
                <a:gd name="T91" fmla="*/ 2147483646 h 352"/>
                <a:gd name="T92" fmla="*/ 2147483646 w 349"/>
                <a:gd name="T93" fmla="*/ 2147483646 h 352"/>
                <a:gd name="T94" fmla="*/ 2147483646 w 349"/>
                <a:gd name="T95" fmla="*/ 2147483646 h 352"/>
                <a:gd name="T96" fmla="*/ 2147483646 w 349"/>
                <a:gd name="T97" fmla="*/ 2147483646 h 352"/>
                <a:gd name="T98" fmla="*/ 2147483646 w 349"/>
                <a:gd name="T99" fmla="*/ 0 h 35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49" h="352">
                  <a:moveTo>
                    <a:pt x="0" y="352"/>
                  </a:moveTo>
                  <a:lnTo>
                    <a:pt x="4" y="348"/>
                  </a:lnTo>
                  <a:lnTo>
                    <a:pt x="7" y="345"/>
                  </a:lnTo>
                  <a:lnTo>
                    <a:pt x="11" y="341"/>
                  </a:lnTo>
                  <a:lnTo>
                    <a:pt x="14" y="337"/>
                  </a:lnTo>
                  <a:lnTo>
                    <a:pt x="18" y="334"/>
                  </a:lnTo>
                  <a:lnTo>
                    <a:pt x="21" y="330"/>
                  </a:lnTo>
                  <a:lnTo>
                    <a:pt x="25" y="327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5" y="316"/>
                  </a:lnTo>
                  <a:lnTo>
                    <a:pt x="39" y="313"/>
                  </a:lnTo>
                  <a:lnTo>
                    <a:pt x="42" y="309"/>
                  </a:lnTo>
                  <a:lnTo>
                    <a:pt x="46" y="305"/>
                  </a:lnTo>
                  <a:lnTo>
                    <a:pt x="49" y="302"/>
                  </a:lnTo>
                  <a:lnTo>
                    <a:pt x="53" y="298"/>
                  </a:lnTo>
                  <a:lnTo>
                    <a:pt x="56" y="295"/>
                  </a:lnTo>
                  <a:lnTo>
                    <a:pt x="60" y="291"/>
                  </a:lnTo>
                  <a:lnTo>
                    <a:pt x="63" y="288"/>
                  </a:lnTo>
                  <a:lnTo>
                    <a:pt x="67" y="284"/>
                  </a:lnTo>
                  <a:lnTo>
                    <a:pt x="70" y="280"/>
                  </a:lnTo>
                  <a:lnTo>
                    <a:pt x="74" y="277"/>
                  </a:lnTo>
                  <a:lnTo>
                    <a:pt x="77" y="273"/>
                  </a:lnTo>
                  <a:lnTo>
                    <a:pt x="81" y="270"/>
                  </a:lnTo>
                  <a:lnTo>
                    <a:pt x="85" y="266"/>
                  </a:lnTo>
                  <a:lnTo>
                    <a:pt x="88" y="263"/>
                  </a:lnTo>
                  <a:lnTo>
                    <a:pt x="92" y="259"/>
                  </a:lnTo>
                  <a:lnTo>
                    <a:pt x="95" y="256"/>
                  </a:lnTo>
                  <a:lnTo>
                    <a:pt x="99" y="252"/>
                  </a:lnTo>
                  <a:lnTo>
                    <a:pt x="102" y="248"/>
                  </a:lnTo>
                  <a:lnTo>
                    <a:pt x="106" y="245"/>
                  </a:lnTo>
                  <a:lnTo>
                    <a:pt x="109" y="241"/>
                  </a:lnTo>
                  <a:lnTo>
                    <a:pt x="113" y="238"/>
                  </a:lnTo>
                  <a:lnTo>
                    <a:pt x="116" y="234"/>
                  </a:lnTo>
                  <a:lnTo>
                    <a:pt x="120" y="231"/>
                  </a:lnTo>
                  <a:lnTo>
                    <a:pt x="123" y="227"/>
                  </a:lnTo>
                  <a:lnTo>
                    <a:pt x="127" y="224"/>
                  </a:lnTo>
                  <a:lnTo>
                    <a:pt x="130" y="220"/>
                  </a:lnTo>
                  <a:lnTo>
                    <a:pt x="134" y="216"/>
                  </a:lnTo>
                  <a:lnTo>
                    <a:pt x="137" y="213"/>
                  </a:lnTo>
                  <a:lnTo>
                    <a:pt x="141" y="209"/>
                  </a:lnTo>
                  <a:lnTo>
                    <a:pt x="144" y="206"/>
                  </a:lnTo>
                  <a:lnTo>
                    <a:pt x="148" y="202"/>
                  </a:lnTo>
                  <a:lnTo>
                    <a:pt x="152" y="199"/>
                  </a:lnTo>
                  <a:lnTo>
                    <a:pt x="155" y="195"/>
                  </a:lnTo>
                  <a:lnTo>
                    <a:pt x="159" y="192"/>
                  </a:lnTo>
                  <a:lnTo>
                    <a:pt x="162" y="188"/>
                  </a:lnTo>
                  <a:lnTo>
                    <a:pt x="166" y="184"/>
                  </a:lnTo>
                  <a:lnTo>
                    <a:pt x="169" y="181"/>
                  </a:lnTo>
                  <a:lnTo>
                    <a:pt x="173" y="177"/>
                  </a:lnTo>
                  <a:lnTo>
                    <a:pt x="176" y="174"/>
                  </a:lnTo>
                  <a:lnTo>
                    <a:pt x="180" y="170"/>
                  </a:lnTo>
                  <a:lnTo>
                    <a:pt x="183" y="167"/>
                  </a:lnTo>
                  <a:lnTo>
                    <a:pt x="187" y="163"/>
                  </a:lnTo>
                  <a:lnTo>
                    <a:pt x="190" y="160"/>
                  </a:lnTo>
                  <a:lnTo>
                    <a:pt x="194" y="156"/>
                  </a:lnTo>
                  <a:lnTo>
                    <a:pt x="197" y="153"/>
                  </a:lnTo>
                  <a:lnTo>
                    <a:pt x="201" y="149"/>
                  </a:lnTo>
                  <a:lnTo>
                    <a:pt x="204" y="145"/>
                  </a:lnTo>
                  <a:lnTo>
                    <a:pt x="208" y="142"/>
                  </a:lnTo>
                  <a:lnTo>
                    <a:pt x="212" y="138"/>
                  </a:lnTo>
                  <a:lnTo>
                    <a:pt x="215" y="135"/>
                  </a:lnTo>
                  <a:lnTo>
                    <a:pt x="219" y="131"/>
                  </a:lnTo>
                  <a:lnTo>
                    <a:pt x="222" y="128"/>
                  </a:lnTo>
                  <a:lnTo>
                    <a:pt x="226" y="124"/>
                  </a:lnTo>
                  <a:lnTo>
                    <a:pt x="229" y="121"/>
                  </a:lnTo>
                  <a:lnTo>
                    <a:pt x="233" y="117"/>
                  </a:lnTo>
                  <a:lnTo>
                    <a:pt x="236" y="114"/>
                  </a:lnTo>
                  <a:lnTo>
                    <a:pt x="240" y="110"/>
                  </a:lnTo>
                  <a:lnTo>
                    <a:pt x="243" y="106"/>
                  </a:lnTo>
                  <a:lnTo>
                    <a:pt x="247" y="103"/>
                  </a:lnTo>
                  <a:lnTo>
                    <a:pt x="250" y="99"/>
                  </a:lnTo>
                  <a:lnTo>
                    <a:pt x="254" y="96"/>
                  </a:lnTo>
                  <a:lnTo>
                    <a:pt x="257" y="92"/>
                  </a:lnTo>
                  <a:lnTo>
                    <a:pt x="261" y="89"/>
                  </a:lnTo>
                  <a:lnTo>
                    <a:pt x="264" y="85"/>
                  </a:lnTo>
                  <a:lnTo>
                    <a:pt x="268" y="82"/>
                  </a:lnTo>
                  <a:lnTo>
                    <a:pt x="271" y="78"/>
                  </a:lnTo>
                  <a:lnTo>
                    <a:pt x="275" y="74"/>
                  </a:lnTo>
                  <a:lnTo>
                    <a:pt x="279" y="71"/>
                  </a:lnTo>
                  <a:lnTo>
                    <a:pt x="282" y="67"/>
                  </a:lnTo>
                  <a:lnTo>
                    <a:pt x="286" y="64"/>
                  </a:lnTo>
                  <a:lnTo>
                    <a:pt x="289" y="60"/>
                  </a:lnTo>
                  <a:lnTo>
                    <a:pt x="293" y="57"/>
                  </a:lnTo>
                  <a:lnTo>
                    <a:pt x="296" y="53"/>
                  </a:lnTo>
                  <a:lnTo>
                    <a:pt x="300" y="49"/>
                  </a:lnTo>
                  <a:lnTo>
                    <a:pt x="303" y="46"/>
                  </a:lnTo>
                  <a:lnTo>
                    <a:pt x="307" y="42"/>
                  </a:lnTo>
                  <a:lnTo>
                    <a:pt x="310" y="39"/>
                  </a:lnTo>
                  <a:lnTo>
                    <a:pt x="314" y="35"/>
                  </a:lnTo>
                  <a:lnTo>
                    <a:pt x="317" y="32"/>
                  </a:lnTo>
                  <a:lnTo>
                    <a:pt x="321" y="28"/>
                  </a:lnTo>
                  <a:lnTo>
                    <a:pt x="324" y="25"/>
                  </a:lnTo>
                  <a:lnTo>
                    <a:pt x="328" y="21"/>
                  </a:lnTo>
                  <a:lnTo>
                    <a:pt x="331" y="17"/>
                  </a:lnTo>
                  <a:lnTo>
                    <a:pt x="335" y="14"/>
                  </a:lnTo>
                  <a:lnTo>
                    <a:pt x="338" y="10"/>
                  </a:lnTo>
                  <a:lnTo>
                    <a:pt x="342" y="7"/>
                  </a:lnTo>
                  <a:lnTo>
                    <a:pt x="345" y="3"/>
                  </a:lnTo>
                  <a:lnTo>
                    <a:pt x="349" y="0"/>
                  </a:lnTo>
                </a:path>
              </a:pathLst>
            </a:custGeom>
            <a:noFill/>
            <a:ln w="9525" cap="flat">
              <a:solidFill>
                <a:srgbClr val="23282B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0" name="Freeform 27"/>
            <p:cNvSpPr>
              <a:spLocks noChangeAspect="1"/>
            </p:cNvSpPr>
            <p:nvPr/>
          </p:nvSpPr>
          <p:spPr bwMode="auto">
            <a:xfrm>
              <a:off x="2728" y="1217"/>
              <a:ext cx="2124" cy="2184"/>
            </a:xfrm>
            <a:custGeom>
              <a:avLst/>
              <a:gdLst>
                <a:gd name="T0" fmla="*/ 2147483646 w 349"/>
                <a:gd name="T1" fmla="*/ 2147483646 h 352"/>
                <a:gd name="T2" fmla="*/ 2147483646 w 349"/>
                <a:gd name="T3" fmla="*/ 2147483646 h 352"/>
                <a:gd name="T4" fmla="*/ 2147483646 w 349"/>
                <a:gd name="T5" fmla="*/ 2147483646 h 352"/>
                <a:gd name="T6" fmla="*/ 2147483646 w 349"/>
                <a:gd name="T7" fmla="*/ 2147483646 h 352"/>
                <a:gd name="T8" fmla="*/ 2147483646 w 349"/>
                <a:gd name="T9" fmla="*/ 2147483646 h 352"/>
                <a:gd name="T10" fmla="*/ 2147483646 w 349"/>
                <a:gd name="T11" fmla="*/ 2147483646 h 352"/>
                <a:gd name="T12" fmla="*/ 2147483646 w 349"/>
                <a:gd name="T13" fmla="*/ 2147483646 h 352"/>
                <a:gd name="T14" fmla="*/ 2147483646 w 349"/>
                <a:gd name="T15" fmla="*/ 2147483646 h 352"/>
                <a:gd name="T16" fmla="*/ 2147483646 w 349"/>
                <a:gd name="T17" fmla="*/ 2147483646 h 352"/>
                <a:gd name="T18" fmla="*/ 2147483646 w 349"/>
                <a:gd name="T19" fmla="*/ 2147483646 h 352"/>
                <a:gd name="T20" fmla="*/ 2147483646 w 349"/>
                <a:gd name="T21" fmla="*/ 2147483646 h 352"/>
                <a:gd name="T22" fmla="*/ 2147483646 w 349"/>
                <a:gd name="T23" fmla="*/ 2147483646 h 352"/>
                <a:gd name="T24" fmla="*/ 2147483646 w 349"/>
                <a:gd name="T25" fmla="*/ 2147483646 h 352"/>
                <a:gd name="T26" fmla="*/ 2147483646 w 349"/>
                <a:gd name="T27" fmla="*/ 2147483646 h 352"/>
                <a:gd name="T28" fmla="*/ 2147483646 w 349"/>
                <a:gd name="T29" fmla="*/ 2147483646 h 352"/>
                <a:gd name="T30" fmla="*/ 2147483646 w 349"/>
                <a:gd name="T31" fmla="*/ 2147483646 h 352"/>
                <a:gd name="T32" fmla="*/ 2147483646 w 349"/>
                <a:gd name="T33" fmla="*/ 2147483646 h 352"/>
                <a:gd name="T34" fmla="*/ 2147483646 w 349"/>
                <a:gd name="T35" fmla="*/ 2147483646 h 352"/>
                <a:gd name="T36" fmla="*/ 2147483646 w 349"/>
                <a:gd name="T37" fmla="*/ 2147483646 h 352"/>
                <a:gd name="T38" fmla="*/ 2147483646 w 349"/>
                <a:gd name="T39" fmla="*/ 2147483646 h 352"/>
                <a:gd name="T40" fmla="*/ 2147483646 w 349"/>
                <a:gd name="T41" fmla="*/ 2147483646 h 352"/>
                <a:gd name="T42" fmla="*/ 2147483646 w 349"/>
                <a:gd name="T43" fmla="*/ 2147483646 h 352"/>
                <a:gd name="T44" fmla="*/ 2147483646 w 349"/>
                <a:gd name="T45" fmla="*/ 2147483646 h 352"/>
                <a:gd name="T46" fmla="*/ 2147483646 w 349"/>
                <a:gd name="T47" fmla="*/ 2147483646 h 352"/>
                <a:gd name="T48" fmla="*/ 2147483646 w 349"/>
                <a:gd name="T49" fmla="*/ 2147483646 h 352"/>
                <a:gd name="T50" fmla="*/ 2147483646 w 349"/>
                <a:gd name="T51" fmla="*/ 2147483646 h 352"/>
                <a:gd name="T52" fmla="*/ 2147483646 w 349"/>
                <a:gd name="T53" fmla="*/ 2147483646 h 352"/>
                <a:gd name="T54" fmla="*/ 2147483646 w 349"/>
                <a:gd name="T55" fmla="*/ 2147483646 h 352"/>
                <a:gd name="T56" fmla="*/ 2147483646 w 349"/>
                <a:gd name="T57" fmla="*/ 2147483646 h 352"/>
                <a:gd name="T58" fmla="*/ 2147483646 w 349"/>
                <a:gd name="T59" fmla="*/ 2147483646 h 352"/>
                <a:gd name="T60" fmla="*/ 2147483646 w 349"/>
                <a:gd name="T61" fmla="*/ 2147483646 h 352"/>
                <a:gd name="T62" fmla="*/ 2147483646 w 349"/>
                <a:gd name="T63" fmla="*/ 2147483646 h 352"/>
                <a:gd name="T64" fmla="*/ 2147483646 w 349"/>
                <a:gd name="T65" fmla="*/ 2147483646 h 352"/>
                <a:gd name="T66" fmla="*/ 2147483646 w 349"/>
                <a:gd name="T67" fmla="*/ 2147483646 h 352"/>
                <a:gd name="T68" fmla="*/ 2147483646 w 349"/>
                <a:gd name="T69" fmla="*/ 2147483646 h 352"/>
                <a:gd name="T70" fmla="*/ 2147483646 w 349"/>
                <a:gd name="T71" fmla="*/ 2147483646 h 352"/>
                <a:gd name="T72" fmla="*/ 2147483646 w 349"/>
                <a:gd name="T73" fmla="*/ 2147483646 h 352"/>
                <a:gd name="T74" fmla="*/ 2147483646 w 349"/>
                <a:gd name="T75" fmla="*/ 2147483646 h 352"/>
                <a:gd name="T76" fmla="*/ 2147483646 w 349"/>
                <a:gd name="T77" fmla="*/ 2147483646 h 352"/>
                <a:gd name="T78" fmla="*/ 2147483646 w 349"/>
                <a:gd name="T79" fmla="*/ 2147483646 h 352"/>
                <a:gd name="T80" fmla="*/ 2147483646 w 349"/>
                <a:gd name="T81" fmla="*/ 2147483646 h 352"/>
                <a:gd name="T82" fmla="*/ 2147483646 w 349"/>
                <a:gd name="T83" fmla="*/ 2147483646 h 352"/>
                <a:gd name="T84" fmla="*/ 2147483646 w 349"/>
                <a:gd name="T85" fmla="*/ 2147483646 h 352"/>
                <a:gd name="T86" fmla="*/ 2147483646 w 349"/>
                <a:gd name="T87" fmla="*/ 2147483646 h 352"/>
                <a:gd name="T88" fmla="*/ 2147483646 w 349"/>
                <a:gd name="T89" fmla="*/ 2147483646 h 352"/>
                <a:gd name="T90" fmla="*/ 2147483646 w 349"/>
                <a:gd name="T91" fmla="*/ 2147483646 h 352"/>
                <a:gd name="T92" fmla="*/ 2147483646 w 349"/>
                <a:gd name="T93" fmla="*/ 2147483646 h 352"/>
                <a:gd name="T94" fmla="*/ 2147483646 w 349"/>
                <a:gd name="T95" fmla="*/ 2147483646 h 352"/>
                <a:gd name="T96" fmla="*/ 2147483646 w 349"/>
                <a:gd name="T97" fmla="*/ 2147483646 h 352"/>
                <a:gd name="T98" fmla="*/ 2147483646 w 349"/>
                <a:gd name="T99" fmla="*/ 0 h 35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49" h="352">
                  <a:moveTo>
                    <a:pt x="0" y="352"/>
                  </a:moveTo>
                  <a:lnTo>
                    <a:pt x="4" y="352"/>
                  </a:lnTo>
                  <a:lnTo>
                    <a:pt x="7" y="352"/>
                  </a:lnTo>
                  <a:lnTo>
                    <a:pt x="11" y="352"/>
                  </a:lnTo>
                  <a:lnTo>
                    <a:pt x="14" y="352"/>
                  </a:lnTo>
                  <a:lnTo>
                    <a:pt x="18" y="352"/>
                  </a:lnTo>
                  <a:lnTo>
                    <a:pt x="21" y="352"/>
                  </a:lnTo>
                  <a:lnTo>
                    <a:pt x="25" y="352"/>
                  </a:lnTo>
                  <a:lnTo>
                    <a:pt x="28" y="352"/>
                  </a:lnTo>
                  <a:lnTo>
                    <a:pt x="32" y="352"/>
                  </a:lnTo>
                  <a:lnTo>
                    <a:pt x="35" y="352"/>
                  </a:lnTo>
                  <a:lnTo>
                    <a:pt x="39" y="352"/>
                  </a:lnTo>
                  <a:lnTo>
                    <a:pt x="42" y="352"/>
                  </a:lnTo>
                  <a:lnTo>
                    <a:pt x="46" y="352"/>
                  </a:lnTo>
                  <a:lnTo>
                    <a:pt x="49" y="352"/>
                  </a:lnTo>
                  <a:lnTo>
                    <a:pt x="53" y="352"/>
                  </a:lnTo>
                  <a:lnTo>
                    <a:pt x="56" y="352"/>
                  </a:lnTo>
                  <a:lnTo>
                    <a:pt x="60" y="352"/>
                  </a:lnTo>
                  <a:lnTo>
                    <a:pt x="63" y="352"/>
                  </a:lnTo>
                  <a:lnTo>
                    <a:pt x="67" y="352"/>
                  </a:lnTo>
                  <a:lnTo>
                    <a:pt x="70" y="352"/>
                  </a:lnTo>
                  <a:lnTo>
                    <a:pt x="74" y="352"/>
                  </a:lnTo>
                  <a:lnTo>
                    <a:pt x="77" y="352"/>
                  </a:lnTo>
                  <a:lnTo>
                    <a:pt x="81" y="352"/>
                  </a:lnTo>
                  <a:lnTo>
                    <a:pt x="85" y="352"/>
                  </a:lnTo>
                  <a:lnTo>
                    <a:pt x="88" y="352"/>
                  </a:lnTo>
                  <a:lnTo>
                    <a:pt x="92" y="352"/>
                  </a:lnTo>
                  <a:lnTo>
                    <a:pt x="95" y="352"/>
                  </a:lnTo>
                  <a:lnTo>
                    <a:pt x="99" y="352"/>
                  </a:lnTo>
                  <a:lnTo>
                    <a:pt x="102" y="351"/>
                  </a:lnTo>
                  <a:lnTo>
                    <a:pt x="106" y="351"/>
                  </a:lnTo>
                  <a:lnTo>
                    <a:pt x="109" y="351"/>
                  </a:lnTo>
                  <a:lnTo>
                    <a:pt x="113" y="351"/>
                  </a:lnTo>
                  <a:lnTo>
                    <a:pt x="116" y="351"/>
                  </a:lnTo>
                  <a:lnTo>
                    <a:pt x="120" y="351"/>
                  </a:lnTo>
                  <a:lnTo>
                    <a:pt x="123" y="351"/>
                  </a:lnTo>
                  <a:lnTo>
                    <a:pt x="127" y="351"/>
                  </a:lnTo>
                  <a:lnTo>
                    <a:pt x="130" y="351"/>
                  </a:lnTo>
                  <a:lnTo>
                    <a:pt x="134" y="351"/>
                  </a:lnTo>
                  <a:lnTo>
                    <a:pt x="137" y="351"/>
                  </a:lnTo>
                  <a:lnTo>
                    <a:pt x="141" y="351"/>
                  </a:lnTo>
                  <a:lnTo>
                    <a:pt x="144" y="351"/>
                  </a:lnTo>
                  <a:lnTo>
                    <a:pt x="148" y="351"/>
                  </a:lnTo>
                  <a:lnTo>
                    <a:pt x="152" y="351"/>
                  </a:lnTo>
                  <a:lnTo>
                    <a:pt x="155" y="350"/>
                  </a:lnTo>
                  <a:lnTo>
                    <a:pt x="159" y="350"/>
                  </a:lnTo>
                  <a:lnTo>
                    <a:pt x="162" y="350"/>
                  </a:lnTo>
                  <a:lnTo>
                    <a:pt x="166" y="350"/>
                  </a:lnTo>
                  <a:lnTo>
                    <a:pt x="169" y="350"/>
                  </a:lnTo>
                  <a:lnTo>
                    <a:pt x="173" y="350"/>
                  </a:lnTo>
                  <a:lnTo>
                    <a:pt x="176" y="349"/>
                  </a:lnTo>
                  <a:lnTo>
                    <a:pt x="180" y="349"/>
                  </a:lnTo>
                  <a:lnTo>
                    <a:pt x="183" y="349"/>
                  </a:lnTo>
                  <a:lnTo>
                    <a:pt x="187" y="349"/>
                  </a:lnTo>
                  <a:lnTo>
                    <a:pt x="190" y="348"/>
                  </a:lnTo>
                  <a:lnTo>
                    <a:pt x="194" y="348"/>
                  </a:lnTo>
                  <a:lnTo>
                    <a:pt x="197" y="348"/>
                  </a:lnTo>
                  <a:lnTo>
                    <a:pt x="201" y="347"/>
                  </a:lnTo>
                  <a:lnTo>
                    <a:pt x="204" y="347"/>
                  </a:lnTo>
                  <a:lnTo>
                    <a:pt x="208" y="346"/>
                  </a:lnTo>
                  <a:lnTo>
                    <a:pt x="212" y="346"/>
                  </a:lnTo>
                  <a:lnTo>
                    <a:pt x="215" y="345"/>
                  </a:lnTo>
                  <a:lnTo>
                    <a:pt x="219" y="345"/>
                  </a:lnTo>
                  <a:lnTo>
                    <a:pt x="222" y="344"/>
                  </a:lnTo>
                  <a:lnTo>
                    <a:pt x="226" y="343"/>
                  </a:lnTo>
                  <a:lnTo>
                    <a:pt x="229" y="343"/>
                  </a:lnTo>
                  <a:lnTo>
                    <a:pt x="233" y="342"/>
                  </a:lnTo>
                  <a:lnTo>
                    <a:pt x="236" y="341"/>
                  </a:lnTo>
                  <a:lnTo>
                    <a:pt x="240" y="340"/>
                  </a:lnTo>
                  <a:lnTo>
                    <a:pt x="243" y="339"/>
                  </a:lnTo>
                  <a:lnTo>
                    <a:pt x="247" y="338"/>
                  </a:lnTo>
                  <a:lnTo>
                    <a:pt x="250" y="337"/>
                  </a:lnTo>
                  <a:lnTo>
                    <a:pt x="254" y="336"/>
                  </a:lnTo>
                  <a:lnTo>
                    <a:pt x="257" y="335"/>
                  </a:lnTo>
                  <a:lnTo>
                    <a:pt x="261" y="333"/>
                  </a:lnTo>
                  <a:lnTo>
                    <a:pt x="264" y="332"/>
                  </a:lnTo>
                  <a:lnTo>
                    <a:pt x="268" y="331"/>
                  </a:lnTo>
                  <a:lnTo>
                    <a:pt x="271" y="329"/>
                  </a:lnTo>
                  <a:lnTo>
                    <a:pt x="275" y="327"/>
                  </a:lnTo>
                  <a:lnTo>
                    <a:pt x="279" y="325"/>
                  </a:lnTo>
                  <a:lnTo>
                    <a:pt x="282" y="323"/>
                  </a:lnTo>
                  <a:lnTo>
                    <a:pt x="286" y="321"/>
                  </a:lnTo>
                  <a:lnTo>
                    <a:pt x="289" y="319"/>
                  </a:lnTo>
                  <a:lnTo>
                    <a:pt x="293" y="316"/>
                  </a:lnTo>
                  <a:lnTo>
                    <a:pt x="296" y="313"/>
                  </a:lnTo>
                  <a:lnTo>
                    <a:pt x="300" y="310"/>
                  </a:lnTo>
                  <a:lnTo>
                    <a:pt x="303" y="307"/>
                  </a:lnTo>
                  <a:lnTo>
                    <a:pt x="307" y="303"/>
                  </a:lnTo>
                  <a:lnTo>
                    <a:pt x="310" y="299"/>
                  </a:lnTo>
                  <a:lnTo>
                    <a:pt x="314" y="294"/>
                  </a:lnTo>
                  <a:lnTo>
                    <a:pt x="317" y="290"/>
                  </a:lnTo>
                  <a:lnTo>
                    <a:pt x="321" y="284"/>
                  </a:lnTo>
                  <a:lnTo>
                    <a:pt x="324" y="278"/>
                  </a:lnTo>
                  <a:lnTo>
                    <a:pt x="328" y="270"/>
                  </a:lnTo>
                  <a:lnTo>
                    <a:pt x="331" y="262"/>
                  </a:lnTo>
                  <a:lnTo>
                    <a:pt x="335" y="251"/>
                  </a:lnTo>
                  <a:lnTo>
                    <a:pt x="338" y="238"/>
                  </a:lnTo>
                  <a:lnTo>
                    <a:pt x="342" y="220"/>
                  </a:lnTo>
                  <a:lnTo>
                    <a:pt x="345" y="193"/>
                  </a:lnTo>
                  <a:lnTo>
                    <a:pt x="349" y="0"/>
                  </a:lnTo>
                </a:path>
              </a:pathLst>
            </a:custGeom>
            <a:noFill/>
            <a:ln w="9525" cap="flat">
              <a:solidFill>
                <a:srgbClr val="23282B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1" name="Freeform 28"/>
            <p:cNvSpPr>
              <a:spLocks/>
            </p:cNvSpPr>
            <p:nvPr/>
          </p:nvSpPr>
          <p:spPr bwMode="auto">
            <a:xfrm>
              <a:off x="2736" y="1208"/>
              <a:ext cx="2104" cy="2192"/>
            </a:xfrm>
            <a:custGeom>
              <a:avLst/>
              <a:gdLst>
                <a:gd name="T0" fmla="*/ 2104 w 2104"/>
                <a:gd name="T1" fmla="*/ 0 h 2192"/>
                <a:gd name="T2" fmla="*/ 1472 w 2104"/>
                <a:gd name="T3" fmla="*/ 1592 h 2192"/>
                <a:gd name="T4" fmla="*/ 0 w 2104"/>
                <a:gd name="T5" fmla="*/ 2192 h 2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4" h="2192">
                  <a:moveTo>
                    <a:pt x="2104" y="0"/>
                  </a:moveTo>
                  <a:cubicBezTo>
                    <a:pt x="2096" y="656"/>
                    <a:pt x="1823" y="1227"/>
                    <a:pt x="1472" y="1592"/>
                  </a:cubicBezTo>
                  <a:cubicBezTo>
                    <a:pt x="1121" y="1957"/>
                    <a:pt x="632" y="2184"/>
                    <a:pt x="0" y="21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</p:grpSp>
      <p:sp>
        <p:nvSpPr>
          <p:cNvPr id="25626" name="Rectangle 29"/>
          <p:cNvSpPr>
            <a:spLocks noChangeArrowheads="1"/>
          </p:cNvSpPr>
          <p:nvPr/>
        </p:nvSpPr>
        <p:spPr bwMode="auto">
          <a:xfrm>
            <a:off x="3365500" y="5059363"/>
            <a:ext cx="490538" cy="3286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36000" rIns="72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>
                <a:solidFill>
                  <a:srgbClr val="24211D"/>
                </a:solidFill>
              </a:rPr>
              <a:t>«</a:t>
            </a:r>
            <a:r>
              <a:rPr lang="en-US" altLang="ru-RU" sz="1600" b="1">
                <a:solidFill>
                  <a:srgbClr val="24211D"/>
                </a:solidFill>
              </a:rPr>
              <a:t>x</a:t>
            </a:r>
            <a:r>
              <a:rPr lang="ru-RU" altLang="ru-RU" sz="1600" b="1">
                <a:solidFill>
                  <a:srgbClr val="24211D"/>
                </a:solidFill>
              </a:rPr>
              <a:t>»</a:t>
            </a:r>
            <a:endParaRPr lang="ru-RU" altLang="ru-RU" sz="1600" b="1"/>
          </a:p>
        </p:txBody>
      </p:sp>
      <p:sp>
        <p:nvSpPr>
          <p:cNvPr id="25627" name="Rectangle 30"/>
          <p:cNvSpPr>
            <a:spLocks noChangeArrowheads="1"/>
          </p:cNvSpPr>
          <p:nvPr/>
        </p:nvSpPr>
        <p:spPr bwMode="auto">
          <a:xfrm>
            <a:off x="1008063" y="2587625"/>
            <a:ext cx="501650" cy="328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36000" rIns="72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>
                <a:solidFill>
                  <a:srgbClr val="24211D"/>
                </a:solidFill>
              </a:rPr>
              <a:t>«</a:t>
            </a:r>
            <a:r>
              <a:rPr lang="en-US" altLang="ru-RU" sz="1600" b="1">
                <a:solidFill>
                  <a:srgbClr val="24211D"/>
                </a:solidFill>
              </a:rPr>
              <a:t>F</a:t>
            </a:r>
            <a:r>
              <a:rPr lang="ru-RU" altLang="ru-RU" sz="1600" b="1">
                <a:solidFill>
                  <a:srgbClr val="24211D"/>
                </a:solidFill>
              </a:rPr>
              <a:t>»</a:t>
            </a:r>
            <a:endParaRPr lang="ru-RU" altLang="ru-RU" sz="1600" b="1"/>
          </a:p>
        </p:txBody>
      </p:sp>
      <p:graphicFrame>
        <p:nvGraphicFramePr>
          <p:cNvPr id="25628" name="Object 31"/>
          <p:cNvGraphicFramePr>
            <a:graphicFrameLocks noChangeAspect="1"/>
          </p:cNvGraphicFramePr>
          <p:nvPr/>
        </p:nvGraphicFramePr>
        <p:xfrm>
          <a:off x="1341438" y="3275013"/>
          <a:ext cx="18430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" name="Equation" r:id="rId4" imgW="1256755" imgH="253890" progId="Equation.3">
                  <p:embed/>
                </p:oleObj>
              </mc:Choice>
              <mc:Fallback>
                <p:oleObj name="Equation" r:id="rId4" imgW="1256755" imgH="25389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3275013"/>
                        <a:ext cx="1843087" cy="3714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9" name="Line 32"/>
          <p:cNvSpPr>
            <a:spLocks noChangeShapeType="1"/>
          </p:cNvSpPr>
          <p:nvPr/>
        </p:nvSpPr>
        <p:spPr bwMode="auto">
          <a:xfrm flipH="1">
            <a:off x="3336925" y="4002088"/>
            <a:ext cx="544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30" name="Text Box 33"/>
          <p:cNvSpPr txBox="1">
            <a:spLocks noChangeArrowheads="1"/>
          </p:cNvSpPr>
          <p:nvPr/>
        </p:nvSpPr>
        <p:spPr bwMode="auto">
          <a:xfrm>
            <a:off x="1189038" y="1700213"/>
            <a:ext cx="2147887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Однопараметрическая  интерполяционная функция </a:t>
            </a:r>
            <a:r>
              <a:rPr lang="en-US" altLang="ru-RU" sz="1400" b="1"/>
              <a:t>F</a:t>
            </a:r>
            <a:r>
              <a:rPr lang="ru-RU" altLang="ru-RU" sz="1400" b="1"/>
              <a:t>(</a:t>
            </a:r>
            <a:r>
              <a:rPr lang="en-US" altLang="ru-RU" sz="1400" b="1"/>
              <a:t>x, </a:t>
            </a:r>
            <a:r>
              <a:rPr lang="el-GR" altLang="ru-RU" sz="1600" b="1"/>
              <a:t>α</a:t>
            </a:r>
            <a:r>
              <a:rPr lang="en-US" altLang="ru-RU" sz="1400" b="1"/>
              <a:t>)</a:t>
            </a:r>
            <a:r>
              <a:rPr lang="en-US" altLang="ru-RU" sz="1400" b="1" baseline="30000"/>
              <a:t>[1]</a:t>
            </a:r>
            <a:endParaRPr lang="ru-RU" altLang="ru-RU" sz="1600" b="1"/>
          </a:p>
        </p:txBody>
      </p:sp>
      <p:graphicFrame>
        <p:nvGraphicFramePr>
          <p:cNvPr id="25631" name="Object 34"/>
          <p:cNvGraphicFramePr>
            <a:graphicFrameLocks/>
          </p:cNvGraphicFramePr>
          <p:nvPr/>
        </p:nvGraphicFramePr>
        <p:xfrm>
          <a:off x="5549900" y="3636963"/>
          <a:ext cx="94138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Chart" r:id="rId6" imgW="3581314" imgH="1699272" progId="MSGraph.Chart.8">
                  <p:embed followColorScheme="full"/>
                </p:oleObj>
              </mc:Choice>
              <mc:Fallback>
                <p:oleObj name="Chart" r:id="rId6" imgW="3581314" imgH="1699272" progId="MSGraph.Chart.8">
                  <p:embed followColorScheme="full"/>
                  <p:pic>
                    <p:nvPicPr>
                      <p:cNvPr id="0" name="Object 3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3636963"/>
                        <a:ext cx="941388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2" name="Object 35"/>
          <p:cNvGraphicFramePr>
            <a:graphicFrameLocks noChangeAspect="1"/>
          </p:cNvGraphicFramePr>
          <p:nvPr/>
        </p:nvGraphicFramePr>
        <p:xfrm>
          <a:off x="5588000" y="2732088"/>
          <a:ext cx="8493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0" name="Chart" r:id="rId8" imgW="8633449" imgH="4061448" progId="MSGraph.Chart.8">
                  <p:embed followColorScheme="full"/>
                </p:oleObj>
              </mc:Choice>
              <mc:Fallback>
                <p:oleObj name="Chart" r:id="rId8" imgW="8633449" imgH="4061448" progId="MSGraph.Chart.8">
                  <p:embed followColorScheme="full"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2732088"/>
                        <a:ext cx="849313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3" name="Object 36"/>
          <p:cNvGraphicFramePr>
            <a:graphicFrameLocks noChangeAspect="1"/>
          </p:cNvGraphicFramePr>
          <p:nvPr/>
        </p:nvGraphicFramePr>
        <p:xfrm>
          <a:off x="5448300" y="4572000"/>
          <a:ext cx="12509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1" name="Chart" r:id="rId10" imgW="4762552" imgH="1714608" progId="MSGraph.Chart.8">
                  <p:embed followColorScheme="full"/>
                </p:oleObj>
              </mc:Choice>
              <mc:Fallback>
                <p:oleObj name="Chart" r:id="rId10" imgW="4762552" imgH="1714608" progId="MSGraph.Chart.8">
                  <p:embed followColorScheme="full"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572000"/>
                        <a:ext cx="12509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4" name="Text Box 37"/>
          <p:cNvSpPr txBox="1">
            <a:spLocks noChangeArrowheads="1"/>
          </p:cNvSpPr>
          <p:nvPr/>
        </p:nvSpPr>
        <p:spPr bwMode="auto">
          <a:xfrm>
            <a:off x="6008688" y="1700213"/>
            <a:ext cx="158591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Характер</a:t>
            </a:r>
          </a:p>
          <a:p>
            <a:pPr algn="ctr" eaLnBrk="1" hangingPunct="1"/>
            <a:r>
              <a:rPr lang="ru-RU" altLang="ru-RU" sz="1400" b="1"/>
              <a:t>распределения ресурсов </a:t>
            </a:r>
          </a:p>
        </p:txBody>
      </p:sp>
      <p:sp>
        <p:nvSpPr>
          <p:cNvPr id="25635" name="Text Box 38"/>
          <p:cNvSpPr txBox="1">
            <a:spLocks noChangeArrowheads="1"/>
          </p:cNvSpPr>
          <p:nvPr/>
        </p:nvSpPr>
        <p:spPr bwMode="auto">
          <a:xfrm>
            <a:off x="6596063" y="2784475"/>
            <a:ext cx="12700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i="1"/>
              <a:t>Абсолютно</a:t>
            </a:r>
          </a:p>
          <a:p>
            <a:pPr algn="ctr" eaLnBrk="1" hangingPunct="1"/>
            <a:r>
              <a:rPr lang="ru-RU" altLang="ru-RU" sz="1400" i="1"/>
              <a:t>равномерный</a:t>
            </a:r>
          </a:p>
          <a:p>
            <a:pPr algn="ctr" eaLnBrk="1" hangingPunct="1"/>
            <a:r>
              <a:rPr lang="ru-RU" altLang="ru-RU" sz="1400" i="1"/>
              <a:t>«А»</a:t>
            </a:r>
          </a:p>
        </p:txBody>
      </p:sp>
      <p:sp>
        <p:nvSpPr>
          <p:cNvPr id="25636" name="Text Box 39"/>
          <p:cNvSpPr txBox="1">
            <a:spLocks noChangeArrowheads="1"/>
          </p:cNvSpPr>
          <p:nvPr/>
        </p:nvSpPr>
        <p:spPr bwMode="auto">
          <a:xfrm>
            <a:off x="6596063" y="3711575"/>
            <a:ext cx="12700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i="1"/>
              <a:t>Равновесный «Р»</a:t>
            </a:r>
          </a:p>
        </p:txBody>
      </p:sp>
      <p:sp>
        <p:nvSpPr>
          <p:cNvPr id="25637" name="Text Box 40"/>
          <p:cNvSpPr txBox="1">
            <a:spLocks noChangeArrowheads="1"/>
          </p:cNvSpPr>
          <p:nvPr/>
        </p:nvSpPr>
        <p:spPr bwMode="auto">
          <a:xfrm>
            <a:off x="6596063" y="4575175"/>
            <a:ext cx="1371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i="1"/>
              <a:t>Существенно</a:t>
            </a:r>
          </a:p>
          <a:p>
            <a:pPr algn="ctr" eaLnBrk="1" hangingPunct="1"/>
            <a:r>
              <a:rPr lang="ru-RU" altLang="ru-RU" sz="1400" i="1"/>
              <a:t>неравномерный</a:t>
            </a:r>
          </a:p>
          <a:p>
            <a:pPr algn="ctr" eaLnBrk="1" hangingPunct="1"/>
            <a:r>
              <a:rPr lang="ru-RU" altLang="ru-RU" sz="1400" i="1"/>
              <a:t>«М»</a:t>
            </a:r>
          </a:p>
        </p:txBody>
      </p:sp>
      <p:sp>
        <p:nvSpPr>
          <p:cNvPr id="25638" name="Line 41"/>
          <p:cNvSpPr>
            <a:spLocks noChangeShapeType="1"/>
          </p:cNvSpPr>
          <p:nvPr/>
        </p:nvSpPr>
        <p:spPr bwMode="auto">
          <a:xfrm flipH="1">
            <a:off x="3279775" y="3086100"/>
            <a:ext cx="63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39" name="Line 42"/>
          <p:cNvSpPr>
            <a:spLocks noChangeShapeType="1"/>
          </p:cNvSpPr>
          <p:nvPr/>
        </p:nvSpPr>
        <p:spPr bwMode="auto">
          <a:xfrm flipH="1">
            <a:off x="3290888" y="4940300"/>
            <a:ext cx="627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25640" name="Object 43"/>
          <p:cNvGraphicFramePr>
            <a:graphicFrameLocks noChangeAspect="1"/>
          </p:cNvGraphicFramePr>
          <p:nvPr/>
        </p:nvGraphicFramePr>
        <p:xfrm>
          <a:off x="4078288" y="3841750"/>
          <a:ext cx="909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Equation" r:id="rId12" imgW="507780" imgH="177723" progId="Equation.3">
                  <p:embed/>
                </p:oleObj>
              </mc:Choice>
              <mc:Fallback>
                <p:oleObj name="Equation" r:id="rId12" imgW="507780" imgH="177723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3841750"/>
                        <a:ext cx="90963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1" name="Line 44"/>
          <p:cNvSpPr>
            <a:spLocks noChangeShapeType="1"/>
          </p:cNvSpPr>
          <p:nvPr/>
        </p:nvSpPr>
        <p:spPr bwMode="auto">
          <a:xfrm>
            <a:off x="5202238" y="4922838"/>
            <a:ext cx="407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42" name="Line 45"/>
          <p:cNvSpPr>
            <a:spLocks noChangeShapeType="1"/>
          </p:cNvSpPr>
          <p:nvPr/>
        </p:nvSpPr>
        <p:spPr bwMode="auto">
          <a:xfrm>
            <a:off x="5143500" y="3063875"/>
            <a:ext cx="407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5643" name="Line 46"/>
          <p:cNvSpPr>
            <a:spLocks noChangeShapeType="1"/>
          </p:cNvSpPr>
          <p:nvPr/>
        </p:nvSpPr>
        <p:spPr bwMode="auto">
          <a:xfrm>
            <a:off x="5168900" y="3989388"/>
            <a:ext cx="407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25644" name="Object 47"/>
          <p:cNvGraphicFramePr>
            <a:graphicFrameLocks noChangeAspect="1"/>
          </p:cNvGraphicFramePr>
          <p:nvPr/>
        </p:nvGraphicFramePr>
        <p:xfrm>
          <a:off x="4098925" y="4783138"/>
          <a:ext cx="9080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name="Equation" r:id="rId14" imgW="507780" imgH="177723" progId="Equation.3">
                  <p:embed/>
                </p:oleObj>
              </mc:Choice>
              <mc:Fallback>
                <p:oleObj name="Equation" r:id="rId14" imgW="507780" imgH="177723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4783138"/>
                        <a:ext cx="9080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5" name="Object 48"/>
          <p:cNvGraphicFramePr>
            <a:graphicFrameLocks noChangeAspect="1"/>
          </p:cNvGraphicFramePr>
          <p:nvPr/>
        </p:nvGraphicFramePr>
        <p:xfrm>
          <a:off x="4095750" y="2927350"/>
          <a:ext cx="8858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Equation" r:id="rId16" imgW="494870" imgH="177646" progId="Equation.3">
                  <p:embed/>
                </p:oleObj>
              </mc:Choice>
              <mc:Fallback>
                <p:oleObj name="Equation" r:id="rId16" imgW="494870" imgH="177646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2927350"/>
                        <a:ext cx="8858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6" name="Rounded Rectangle 1"/>
          <p:cNvSpPr>
            <a:spLocks noChangeArrowheads="1"/>
          </p:cNvSpPr>
          <p:nvPr/>
        </p:nvSpPr>
        <p:spPr bwMode="auto">
          <a:xfrm>
            <a:off x="5940425" y="5603875"/>
            <a:ext cx="3024188" cy="1017588"/>
          </a:xfrm>
          <a:prstGeom prst="roundRect">
            <a:avLst>
              <a:gd name="adj" fmla="val 431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46800" rIns="0" bIns="46800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1200" i="1"/>
              <a:t>[1] Rasche, R. H., Gaffney, J., Koo, A. Y. C., and Obst, N. (1980). Functional forms for estimating the Lorenz curve. Econometrica, 48, 1061–1062</a:t>
            </a:r>
            <a:endParaRPr lang="ru-RU" altLang="ru-RU" sz="1200" i="1"/>
          </a:p>
        </p:txBody>
      </p:sp>
      <p:sp>
        <p:nvSpPr>
          <p:cNvPr id="25647" name="Text Box 37"/>
          <p:cNvSpPr txBox="1">
            <a:spLocks noChangeArrowheads="1"/>
          </p:cNvSpPr>
          <p:nvPr/>
        </p:nvSpPr>
        <p:spPr bwMode="auto">
          <a:xfrm>
            <a:off x="3749675" y="1700213"/>
            <a:ext cx="16557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Индикатор соразмерности </a:t>
            </a:r>
          </a:p>
          <a:p>
            <a:pPr algn="ctr" eaLnBrk="1" hangingPunct="1"/>
            <a:r>
              <a:rPr lang="ru-RU" altLang="ru-RU" sz="1400" b="1"/>
              <a:t>распределения </a:t>
            </a:r>
          </a:p>
        </p:txBody>
      </p:sp>
      <p:sp>
        <p:nvSpPr>
          <p:cNvPr id="2564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DD3DFC-1DBC-46E2-A765-6C99AAC2836C}" type="slidenum">
              <a:rPr lang="ru-RU" altLang="en-US" sz="1400" smtClean="0"/>
              <a:pPr/>
              <a:t>9</a:t>
            </a:fld>
            <a:endParaRPr lang="ru-RU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">
  <a:themeElements>
    <a:clrScheme name="">
      <a:dk1>
        <a:srgbClr val="000000"/>
      </a:dk1>
      <a:lt1>
        <a:srgbClr val="DDDDDD"/>
      </a:lt1>
      <a:dk2>
        <a:srgbClr val="3333FF"/>
      </a:dk2>
      <a:lt2>
        <a:srgbClr val="808080"/>
      </a:lt2>
      <a:accent1>
        <a:srgbClr val="FFFFFF"/>
      </a:accent1>
      <a:accent2>
        <a:srgbClr val="3333CC"/>
      </a:accent2>
      <a:accent3>
        <a:srgbClr val="EBEBEB"/>
      </a:accent3>
      <a:accent4>
        <a:srgbClr val="000000"/>
      </a:accent4>
      <a:accent5>
        <a:srgbClr val="FF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se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S:\_DOT\Present.pot</Template>
  <TotalTime>94841</TotalTime>
  <Words>1658</Words>
  <Application>Microsoft Office PowerPoint</Application>
  <PresentationFormat>On-screen Show (4:3)</PresentationFormat>
  <Paragraphs>417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Present</vt:lpstr>
      <vt:lpstr>Chart</vt:lpstr>
      <vt:lpstr>Equation</vt:lpstr>
      <vt:lpstr>PowerPoint Presentation</vt:lpstr>
      <vt:lpstr>Склонность к изменению текущего состояния – естественное свойство экономических систем </vt:lpstr>
      <vt:lpstr>Управление устойчивостью экономической системы посредством корректировки распределений экономических ресурсов</vt:lpstr>
      <vt:lpstr>Управление устойчивостью экономической системы посредством корректировки распределений экономических ресурсов</vt:lpstr>
      <vt:lpstr>Распределения экономических параметров как информация, отражающая  состояние системы как единого целого</vt:lpstr>
      <vt:lpstr>Основные представления распределений ресурсов, используемые при  анализе изменения состояния экономических систем </vt:lpstr>
      <vt:lpstr>PowerPoint Presentation</vt:lpstr>
      <vt:lpstr>PowerPoint Presentation</vt:lpstr>
      <vt:lpstr>Индикатор соразмерности распределения ресурсов</vt:lpstr>
      <vt:lpstr>Адаптационный потенциал экономической системы</vt:lpstr>
      <vt:lpstr>Индикатор соразмерности распределения бюджетных ассигнований по разделам классификации расходов федерального бюджета</vt:lpstr>
      <vt:lpstr>Пример анализа временной зависимости индикатора соразмерности распределений по статьям активов и пассивов Компании и предсказания негативных последствий </vt:lpstr>
      <vt:lpstr>Расчет дополнительного объема ресурсов для восстановления адаптивного состояния</vt:lpstr>
      <vt:lpstr>Возможности управления устойчивостью  экономических систем с использованием индикатора соразмерности</vt:lpstr>
      <vt:lpstr>Индикатор соразмерности объединенной экономической системы при слиянии двух  систем с равными индикаторами соразмерности и разными средними распределений ресурсов</vt:lpstr>
      <vt:lpstr>Индикатор соразмерности объединенной экономической системы при слиянии двух систем с разными индикаторами соразмерности и разными средними значениями распределений ресурсов </vt:lpstr>
      <vt:lpstr>Индикатор соразмерности объединенной экономической системы при слиянии двух систем с равными индикаторами соразмерности и  равными средними значениями распределений ресурсов</vt:lpstr>
      <vt:lpstr>Управление расходами экономической системы с использованием индикатора соразмерности</vt:lpstr>
      <vt:lpstr>Литература</vt:lpstr>
      <vt:lpstr>PowerPoint Presentation</vt:lpstr>
    </vt:vector>
  </TitlesOfParts>
  <Company>ЗАО "ТЕКОРА"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оценки качества управления экономическими системами на основе анализа характера распределения ресурсов</dc:title>
  <dc:creator>Матохин В.В. Моисеев В.А.</dc:creator>
  <cp:lastModifiedBy>Admin</cp:lastModifiedBy>
  <cp:revision>3057</cp:revision>
  <cp:lastPrinted>2017-01-30T14:57:19Z</cp:lastPrinted>
  <dcterms:created xsi:type="dcterms:W3CDTF">2003-04-15T14:14:36Z</dcterms:created>
  <dcterms:modified xsi:type="dcterms:W3CDTF">2018-05-06T09:41:14Z</dcterms:modified>
</cp:coreProperties>
</file>